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5"/>
    <p:sldMasterId id="2147484014" r:id="rId6"/>
    <p:sldMasterId id="2147484022" r:id="rId7"/>
  </p:sldMasterIdLst>
  <p:sldIdLst>
    <p:sldId id="257" r:id="rId8"/>
    <p:sldId id="282" r:id="rId9"/>
    <p:sldId id="290" r:id="rId10"/>
    <p:sldId id="289" r:id="rId11"/>
    <p:sldId id="283" r:id="rId12"/>
    <p:sldId id="284" r:id="rId13"/>
    <p:sldId id="259" r:id="rId14"/>
    <p:sldId id="264" r:id="rId15"/>
    <p:sldId id="265" r:id="rId16"/>
    <p:sldId id="268" r:id="rId17"/>
    <p:sldId id="270" r:id="rId18"/>
    <p:sldId id="269" r:id="rId19"/>
    <p:sldId id="285" r:id="rId20"/>
    <p:sldId id="266" r:id="rId21"/>
    <p:sldId id="271" r:id="rId22"/>
    <p:sldId id="272" r:id="rId23"/>
    <p:sldId id="273" r:id="rId24"/>
    <p:sldId id="275" r:id="rId25"/>
    <p:sldId id="276" r:id="rId26"/>
    <p:sldId id="274" r:id="rId27"/>
    <p:sldId id="277" r:id="rId28"/>
    <p:sldId id="286" r:id="rId29"/>
    <p:sldId id="279" r:id="rId30"/>
    <p:sldId id="287" r:id="rId31"/>
    <p:sldId id="288" r:id="rId32"/>
    <p:sldId id="263" r:id="rId33"/>
    <p:sldId id="278" r:id="rId34"/>
    <p:sldId id="280" r:id="rId35"/>
    <p:sldId id="291" r:id="rId36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81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4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36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52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61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44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15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6485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4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corporate achtergrond Eng 4-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41556_UMCU_PPT_subtro-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41556_UMCU_PPT_vervolg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22" r:id="rId6"/>
    <p:sldLayoutId id="2147484430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tintegraal.nl/specials/1/speciale-uitgave-praktijkgids-medische-informatietechnologie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"/>
          <p:cNvSpPr>
            <a:spLocks noGrp="1"/>
          </p:cNvSpPr>
          <p:nvPr>
            <p:ph type="ctrTitle"/>
          </p:nvPr>
        </p:nvSpPr>
        <p:spPr bwMode="auto">
          <a:xfrm>
            <a:off x="914400" y="2451100"/>
            <a:ext cx="7402513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dirty="0" smtClean="0">
                <a:latin typeface="Segoe UI" pitchFamily="34" charset="0"/>
                <a:ea typeface="ＭＳ Ｐゴシック" charset="-128"/>
              </a:rPr>
              <a:t>Quality Management System for Software Development</a:t>
            </a:r>
          </a:p>
        </p:txBody>
      </p:sp>
      <p:sp>
        <p:nvSpPr>
          <p:cNvPr id="13315" name="Subtitel 4"/>
          <p:cNvSpPr>
            <a:spLocks noGrp="1"/>
          </p:cNvSpPr>
          <p:nvPr>
            <p:ph type="subTitle" idx="1"/>
          </p:nvPr>
        </p:nvSpPr>
        <p:spPr bwMode="auto">
          <a:xfrm>
            <a:off x="884172" y="3604032"/>
            <a:ext cx="7402513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Gijsbert </a:t>
            </a:r>
            <a:r>
              <a:rPr lang="en-GB" dirty="0" err="1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Bol</a:t>
            </a:r>
            <a:endParaRPr lang="en-GB" dirty="0" smtClean="0">
              <a:latin typeface="Segoe UI" pitchFamily="34" charset="0"/>
              <a:ea typeface="ＭＳ Ｐゴシック" charset="-128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Classification</a:t>
            </a:r>
            <a:r>
              <a:rPr lang="nl-NL" dirty="0" smtClean="0"/>
              <a:t> 						(ISO 13485)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Governed by the intended purpose of the devices</a:t>
            </a:r>
            <a:endParaRPr lang="nl-NL" dirty="0"/>
          </a:p>
          <a:p>
            <a:r>
              <a:rPr lang="en-US" dirty="0" smtClean="0"/>
              <a:t>Software</a:t>
            </a:r>
            <a:r>
              <a:rPr lang="en-US" dirty="0"/>
              <a:t>, which </a:t>
            </a:r>
            <a:r>
              <a:rPr lang="en-US" u="sng" dirty="0"/>
              <a:t>drives</a:t>
            </a:r>
            <a:r>
              <a:rPr lang="en-US" dirty="0"/>
              <a:t> a device or </a:t>
            </a:r>
            <a:r>
              <a:rPr lang="en-US" u="sng" dirty="0"/>
              <a:t>influences</a:t>
            </a:r>
            <a:r>
              <a:rPr lang="en-US" dirty="0"/>
              <a:t> the use of a device, shall fall within the same class as the </a:t>
            </a:r>
            <a:r>
              <a:rPr lang="en-US" dirty="0" smtClean="0"/>
              <a:t>device</a:t>
            </a:r>
          </a:p>
          <a:p>
            <a:r>
              <a:rPr lang="en-US" dirty="0"/>
              <a:t>If the software is independent of any other device, it shall be classified in its own </a:t>
            </a:r>
            <a:r>
              <a:rPr lang="en-US" dirty="0" smtClean="0"/>
              <a:t>right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Classification determines the extend in which a appropriate authority assess the development process and the documentation</a:t>
            </a:r>
          </a:p>
          <a:p>
            <a:pPr lvl="1"/>
            <a:r>
              <a:rPr lang="en-US" dirty="0" smtClean="0"/>
              <a:t>Notified body (CE)</a:t>
            </a:r>
          </a:p>
          <a:p>
            <a:pPr lvl="1"/>
            <a:r>
              <a:rPr lang="en-US" dirty="0" smtClean="0"/>
              <a:t>IGZ</a:t>
            </a:r>
          </a:p>
        </p:txBody>
      </p:sp>
    </p:spTree>
    <p:extLst>
      <p:ext uri="{BB962C8B-B14F-4D97-AF65-F5344CB8AC3E}">
        <p14:creationId xmlns:p14="http://schemas.microsoft.com/office/powerpoint/2010/main" val="41422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Classification</a:t>
            </a:r>
            <a:r>
              <a:rPr lang="nl-NL" dirty="0" smtClean="0"/>
              <a:t> 						(ISO 13485)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Provides information to take decisions with diagnosis or therapeutic purposes</a:t>
            </a:r>
          </a:p>
          <a:p>
            <a:pPr lvl="1"/>
            <a:r>
              <a:rPr lang="en-US" smtClean="0"/>
              <a:t>class IIa</a:t>
            </a:r>
          </a:p>
          <a:p>
            <a:r>
              <a:rPr lang="en-US" smtClean="0"/>
              <a:t>Except:</a:t>
            </a:r>
          </a:p>
          <a:p>
            <a:pPr lvl="1"/>
            <a:r>
              <a:rPr lang="en-US" smtClean="0"/>
              <a:t>Death or an irreversible deterioration of a person's state of health</a:t>
            </a:r>
          </a:p>
          <a:p>
            <a:pPr lvl="2"/>
            <a:r>
              <a:rPr lang="en-US" smtClean="0"/>
              <a:t>class III</a:t>
            </a:r>
          </a:p>
          <a:p>
            <a:pPr lvl="1"/>
            <a:r>
              <a:rPr lang="en-US"/>
              <a:t>S</a:t>
            </a:r>
            <a:r>
              <a:rPr lang="en-US" smtClean="0"/>
              <a:t>erious deterioration of a person's state of health or a surgical intervention </a:t>
            </a:r>
          </a:p>
          <a:p>
            <a:pPr lvl="2"/>
            <a:r>
              <a:rPr lang="en-US" smtClean="0"/>
              <a:t>class IIb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49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Classification</a:t>
            </a:r>
            <a:r>
              <a:rPr lang="nl-NL" dirty="0"/>
              <a:t> </a:t>
            </a:r>
            <a:r>
              <a:rPr lang="nl-NL" dirty="0" smtClean="0"/>
              <a:t>						(ISO 13485)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</a:t>
            </a:r>
            <a:r>
              <a:rPr lang="en-US" dirty="0"/>
              <a:t>physiological processes </a:t>
            </a:r>
            <a:endParaRPr lang="en-US" dirty="0" smtClean="0"/>
          </a:p>
          <a:p>
            <a:pPr lvl="1"/>
            <a:r>
              <a:rPr lang="en-US" dirty="0" smtClean="0"/>
              <a:t>class </a:t>
            </a:r>
            <a:r>
              <a:rPr lang="en-US" dirty="0" err="1" smtClean="0"/>
              <a:t>IIa</a:t>
            </a:r>
            <a:endParaRPr lang="en-US" dirty="0" smtClean="0"/>
          </a:p>
          <a:p>
            <a:r>
              <a:rPr lang="en-US" dirty="0" smtClean="0"/>
              <a:t>Monitor vital </a:t>
            </a:r>
            <a:r>
              <a:rPr lang="en-US" dirty="0"/>
              <a:t>physiological </a:t>
            </a:r>
            <a:r>
              <a:rPr lang="en-US" dirty="0" smtClean="0"/>
              <a:t>processes, variation of the parameter may result in immediate danger to patient 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IIb</a:t>
            </a:r>
            <a:endParaRPr lang="en-US" dirty="0" smtClean="0"/>
          </a:p>
          <a:p>
            <a:r>
              <a:rPr lang="en-US" dirty="0" smtClean="0"/>
              <a:t>All other: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lass I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MEDDEV 2.4/1 rev. 9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 certification by a notified body needed:</a:t>
            </a:r>
          </a:p>
          <a:p>
            <a:pPr lvl="1"/>
            <a:r>
              <a:rPr lang="en-US" dirty="0" smtClean="0"/>
              <a:t>Class </a:t>
            </a:r>
            <a:r>
              <a:rPr lang="en-US" dirty="0" err="1" smtClean="0"/>
              <a:t>IIa</a:t>
            </a:r>
            <a:r>
              <a:rPr lang="en-US" dirty="0" smtClean="0"/>
              <a:t>, </a:t>
            </a:r>
            <a:r>
              <a:rPr lang="en-US" dirty="0" err="1" smtClean="0"/>
              <a:t>IIb</a:t>
            </a:r>
            <a:r>
              <a:rPr lang="en-US" dirty="0" smtClean="0"/>
              <a:t>, III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4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0" y="784225"/>
            <a:ext cx="7075333" cy="6073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						(IEC 62304)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2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Hospitals (1)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Manufacturing</a:t>
            </a:r>
            <a:r>
              <a:rPr lang="en-US"/>
              <a:t>, modifying and using </a:t>
            </a:r>
            <a:r>
              <a:rPr lang="en-US" smtClean="0"/>
              <a:t>devices in-house</a:t>
            </a:r>
          </a:p>
          <a:p>
            <a:r>
              <a:rPr lang="en-US" smtClean="0"/>
              <a:t>On </a:t>
            </a:r>
            <a:r>
              <a:rPr lang="en-US"/>
              <a:t>a non-industrial </a:t>
            </a:r>
            <a:r>
              <a:rPr lang="en-US" smtClean="0"/>
              <a:t>scale</a:t>
            </a:r>
          </a:p>
          <a:p>
            <a:r>
              <a:rPr lang="en-US"/>
              <a:t>S</a:t>
            </a:r>
            <a:r>
              <a:rPr lang="en-US" smtClean="0"/>
              <a:t>pecific </a:t>
            </a:r>
            <a:r>
              <a:rPr lang="en-US"/>
              <a:t>needs of target patient groups which cannot be met at </a:t>
            </a:r>
            <a:r>
              <a:rPr lang="en-US" smtClean="0"/>
              <a:t>the appropriate </a:t>
            </a:r>
            <a:r>
              <a:rPr lang="en-US"/>
              <a:t>level of performance by an equivalent device available on the </a:t>
            </a:r>
            <a:r>
              <a:rPr lang="en-US" smtClean="0"/>
              <a:t>market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Within the an hospital setting, </a:t>
            </a:r>
            <a:r>
              <a:rPr lang="en-US"/>
              <a:t>it is appropriate to provide that </a:t>
            </a:r>
            <a:r>
              <a:rPr lang="en-US" u="sng"/>
              <a:t>certain rules </a:t>
            </a:r>
            <a:r>
              <a:rPr lang="en-US" u="sng" smtClean="0"/>
              <a:t>of MDR should </a:t>
            </a:r>
            <a:r>
              <a:rPr lang="en-US" u="sng"/>
              <a:t>not apply</a:t>
            </a:r>
            <a:r>
              <a:rPr lang="en-US"/>
              <a:t>, since the aims of this </a:t>
            </a:r>
            <a:r>
              <a:rPr lang="en-US" smtClean="0"/>
              <a:t>MDR should </a:t>
            </a:r>
            <a:r>
              <a:rPr lang="en-US"/>
              <a:t>still be met in a proportionate manner.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9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Hospitals (2)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Software is not transferred to another legal entity</a:t>
            </a:r>
          </a:p>
          <a:p>
            <a:r>
              <a:rPr lang="nl-NL" dirty="0" smtClean="0"/>
              <a:t>Software is developed and used under a appropriate quality management system (</a:t>
            </a:r>
            <a:r>
              <a:rPr lang="nl-NL" u="sng" dirty="0" smtClean="0"/>
              <a:t>QMS</a:t>
            </a:r>
            <a:r>
              <a:rPr lang="nl-NL" dirty="0" smtClean="0"/>
              <a:t>)</a:t>
            </a:r>
          </a:p>
          <a:p>
            <a:r>
              <a:rPr lang="nl-NL" dirty="0" smtClean="0"/>
              <a:t>Prove and document that other commerical software is not available for the target patient group’s specific needs</a:t>
            </a:r>
          </a:p>
          <a:p>
            <a:r>
              <a:rPr lang="nl-NL" dirty="0" smtClean="0"/>
              <a:t>Provides information to the authorities:</a:t>
            </a:r>
          </a:p>
          <a:p>
            <a:pPr lvl="1"/>
            <a:r>
              <a:rPr lang="nl-NL" dirty="0" smtClean="0"/>
              <a:t>Justifying the development, modification and use of the software</a:t>
            </a:r>
          </a:p>
          <a:p>
            <a:pPr lvl="1"/>
            <a:r>
              <a:rPr lang="nl-NL" dirty="0" smtClean="0"/>
              <a:t>Understanding the development process, design and indended use of the sofware</a:t>
            </a:r>
          </a:p>
          <a:p>
            <a:pPr lvl="1"/>
            <a:r>
              <a:rPr lang="nl-NL" dirty="0"/>
              <a:t>Asserting the general safety and performance </a:t>
            </a:r>
            <a:r>
              <a:rPr lang="nl-NL" dirty="0" smtClean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236854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Hospitals (3)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Publicly declare that the software meets the general safety and performance requirements</a:t>
            </a:r>
          </a:p>
          <a:p>
            <a:r>
              <a:rPr lang="nl-NL" dirty="0" smtClean="0"/>
              <a:t>Hospital reviews experience gained</a:t>
            </a:r>
          </a:p>
          <a:p>
            <a:pPr lvl="1"/>
            <a:r>
              <a:rPr lang="nl-NL" dirty="0" smtClean="0"/>
              <a:t>Takes all necessary corrective actions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79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General software development requirements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Risk management plan</a:t>
            </a:r>
          </a:p>
          <a:p>
            <a:pPr lvl="1"/>
            <a:r>
              <a:rPr lang="nl-NL" dirty="0" smtClean="0"/>
              <a:t>Identify foreseeable hazards</a:t>
            </a:r>
          </a:p>
          <a:p>
            <a:pPr lvl="1"/>
            <a:r>
              <a:rPr lang="nl-NL" dirty="0" smtClean="0"/>
              <a:t>Estimate risks during intended use and foreseeable misuse</a:t>
            </a:r>
          </a:p>
          <a:p>
            <a:pPr lvl="1"/>
            <a:r>
              <a:rPr lang="nl-NL" dirty="0" smtClean="0"/>
              <a:t>Eliminate or control the estimated risks</a:t>
            </a:r>
          </a:p>
          <a:p>
            <a:pPr lvl="1"/>
            <a:r>
              <a:rPr lang="nl-NL" dirty="0" smtClean="0"/>
              <a:t>Evaluate the impact and amend control measures</a:t>
            </a:r>
          </a:p>
        </p:txBody>
      </p:sp>
    </p:spTree>
    <p:extLst>
      <p:ext uri="{BB962C8B-B14F-4D97-AF65-F5344CB8AC3E}">
        <p14:creationId xmlns:p14="http://schemas.microsoft.com/office/powerpoint/2010/main" val="140264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General software development requirements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Design and development</a:t>
            </a:r>
          </a:p>
          <a:p>
            <a:pPr lvl="1"/>
            <a:r>
              <a:rPr lang="nl-NL" dirty="0" smtClean="0"/>
              <a:t>Software development life cycle</a:t>
            </a:r>
          </a:p>
          <a:p>
            <a:pPr lvl="2"/>
            <a:r>
              <a:rPr lang="nl-NL" dirty="0" smtClean="0"/>
              <a:t>V-model: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88" y="2423603"/>
            <a:ext cx="5728524" cy="39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5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General software development requirements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Technical documentation</a:t>
            </a:r>
          </a:p>
          <a:p>
            <a:pPr lvl="1"/>
            <a:r>
              <a:rPr lang="nl-NL" dirty="0" smtClean="0"/>
              <a:t>Specification, requirements, design, development, safety</a:t>
            </a:r>
          </a:p>
          <a:p>
            <a:pPr lvl="1"/>
            <a:r>
              <a:rPr lang="nl-NL" dirty="0" smtClean="0"/>
              <a:t>Verification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validation</a:t>
            </a:r>
            <a:endParaRPr lang="nl-NL" dirty="0" smtClean="0"/>
          </a:p>
          <a:p>
            <a:pPr lvl="2"/>
            <a:r>
              <a:rPr lang="en-US" dirty="0" smtClean="0"/>
              <a:t>Verification: Are we building the system right?</a:t>
            </a:r>
            <a:endParaRPr lang="nl-NL" dirty="0" smtClean="0"/>
          </a:p>
          <a:p>
            <a:pPr lvl="2"/>
            <a:r>
              <a:rPr lang="en-US" dirty="0" smtClean="0"/>
              <a:t>Validation</a:t>
            </a:r>
            <a:r>
              <a:rPr lang="en-US" dirty="0"/>
              <a:t>: Are we building the right system</a:t>
            </a:r>
            <a:r>
              <a:rPr lang="en-US" dirty="0" smtClean="0"/>
              <a:t>?</a:t>
            </a:r>
          </a:p>
          <a:p>
            <a:pPr lvl="1"/>
            <a:r>
              <a:rPr lang="nl-NL" dirty="0" smtClean="0"/>
              <a:t>Pre-</a:t>
            </a:r>
            <a:r>
              <a:rPr lang="nl-NL" dirty="0" err="1" smtClean="0"/>
              <a:t>clinical</a:t>
            </a:r>
            <a:r>
              <a:rPr lang="nl-NL" dirty="0" smtClean="0"/>
              <a:t> and clinical data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632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725818" y="1291446"/>
            <a:ext cx="7884781" cy="4274226"/>
          </a:xfrm>
        </p:spPr>
        <p:txBody>
          <a:bodyPr/>
          <a:lstStyle/>
          <a:p>
            <a:r>
              <a:rPr lang="en-US" dirty="0" smtClean="0"/>
              <a:t>UMCU computer science team</a:t>
            </a:r>
          </a:p>
          <a:p>
            <a:pPr lvl="1"/>
            <a:r>
              <a:rPr lang="en-US" dirty="0" smtClean="0"/>
              <a:t>4 core members</a:t>
            </a:r>
          </a:p>
          <a:p>
            <a:pPr lvl="1"/>
            <a:r>
              <a:rPr lang="en-US" dirty="0" smtClean="0"/>
              <a:t>Clinical software</a:t>
            </a:r>
          </a:p>
          <a:p>
            <a:pPr lvl="2"/>
            <a:r>
              <a:rPr lang="en-US" dirty="0" smtClean="0"/>
              <a:t>Delineation software</a:t>
            </a:r>
          </a:p>
          <a:p>
            <a:pPr lvl="2"/>
            <a:r>
              <a:rPr lang="en-US" dirty="0" err="1" smtClean="0"/>
              <a:t>Dicomserver</a:t>
            </a:r>
            <a:endParaRPr lang="en-US" dirty="0" smtClean="0"/>
          </a:p>
          <a:p>
            <a:pPr lvl="2"/>
            <a:r>
              <a:rPr lang="en-US" dirty="0" smtClean="0"/>
              <a:t>Workflow software</a:t>
            </a:r>
          </a:p>
          <a:p>
            <a:pPr lvl="1"/>
            <a:r>
              <a:rPr lang="en-US" dirty="0" smtClean="0"/>
              <a:t>Pre-clinical software</a:t>
            </a:r>
          </a:p>
          <a:p>
            <a:pPr lvl="2"/>
            <a:r>
              <a:rPr lang="en-US" dirty="0" smtClean="0"/>
              <a:t>MRLTP</a:t>
            </a:r>
          </a:p>
          <a:p>
            <a:pPr lvl="2"/>
            <a:r>
              <a:rPr lang="en-US" dirty="0" smtClean="0"/>
              <a:t>Tracking/gating software</a:t>
            </a:r>
          </a:p>
          <a:p>
            <a:pPr lvl="2"/>
            <a:r>
              <a:rPr lang="en-US" dirty="0" err="1" smtClean="0"/>
              <a:t>Autosegmentation</a:t>
            </a:r>
            <a:endParaRPr lang="en-US" dirty="0" smtClean="0"/>
          </a:p>
          <a:p>
            <a:pPr lvl="2"/>
            <a:r>
              <a:rPr lang="en-US" dirty="0" smtClean="0"/>
              <a:t>MR patches</a:t>
            </a:r>
          </a:p>
          <a:p>
            <a:pPr lvl="1"/>
            <a:r>
              <a:rPr lang="en-US" dirty="0" smtClean="0"/>
              <a:t>Research software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00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Quality Management System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Provides:</a:t>
            </a:r>
          </a:p>
          <a:p>
            <a:pPr lvl="1"/>
            <a:r>
              <a:rPr lang="nl-NL" dirty="0" smtClean="0"/>
              <a:t>QMS user </a:t>
            </a:r>
            <a:r>
              <a:rPr lang="nl-NL" dirty="0" err="1" smtClean="0"/>
              <a:t>roles</a:t>
            </a:r>
            <a:r>
              <a:rPr lang="nl-NL" dirty="0" smtClean="0"/>
              <a:t>: </a:t>
            </a:r>
            <a:r>
              <a:rPr lang="nl-NL" dirty="0" err="1" smtClean="0"/>
              <a:t>task</a:t>
            </a:r>
            <a:r>
              <a:rPr lang="nl-NL" dirty="0" smtClean="0"/>
              <a:t> / </a:t>
            </a:r>
            <a:r>
              <a:rPr lang="nl-NL" dirty="0" err="1" smtClean="0"/>
              <a:t>responsibility</a:t>
            </a:r>
            <a:r>
              <a:rPr lang="nl-NL" dirty="0" smtClean="0"/>
              <a:t> / </a:t>
            </a:r>
            <a:r>
              <a:rPr lang="nl-NL" dirty="0" err="1" smtClean="0"/>
              <a:t>competence</a:t>
            </a:r>
            <a:endParaRPr lang="nl-NL" dirty="0" smtClean="0"/>
          </a:p>
          <a:p>
            <a:pPr lvl="1"/>
            <a:r>
              <a:rPr lang="nl-NL" dirty="0" smtClean="0"/>
              <a:t>Procedures</a:t>
            </a:r>
          </a:p>
          <a:p>
            <a:pPr lvl="2"/>
            <a:r>
              <a:rPr lang="nl-NL" dirty="0" smtClean="0"/>
              <a:t>Risk </a:t>
            </a:r>
            <a:r>
              <a:rPr lang="nl-NL" dirty="0" err="1" smtClean="0"/>
              <a:t>managment</a:t>
            </a:r>
            <a:r>
              <a:rPr lang="nl-NL" dirty="0" smtClean="0"/>
              <a:t> procedures</a:t>
            </a:r>
          </a:p>
          <a:p>
            <a:pPr lvl="2"/>
            <a:r>
              <a:rPr lang="nl-NL" dirty="0" err="1" smtClean="0"/>
              <a:t>Quality</a:t>
            </a:r>
            <a:r>
              <a:rPr lang="nl-NL" dirty="0" smtClean="0"/>
              <a:t> management procedures</a:t>
            </a:r>
          </a:p>
          <a:p>
            <a:pPr lvl="2"/>
            <a:r>
              <a:rPr lang="nl-NL" dirty="0" smtClean="0"/>
              <a:t>Development procedures</a:t>
            </a:r>
          </a:p>
          <a:p>
            <a:pPr lvl="1"/>
            <a:r>
              <a:rPr lang="nl-NL" dirty="0" smtClean="0"/>
              <a:t>Forms</a:t>
            </a:r>
          </a:p>
          <a:p>
            <a:r>
              <a:rPr lang="nl-NL" dirty="0" smtClean="0"/>
              <a:t>Stores for each software project:</a:t>
            </a:r>
          </a:p>
          <a:p>
            <a:pPr lvl="1"/>
            <a:r>
              <a:rPr lang="nl-NL" dirty="0" smtClean="0"/>
              <a:t>Risk analyis data</a:t>
            </a:r>
          </a:p>
          <a:p>
            <a:pPr lvl="1"/>
            <a:r>
              <a:rPr lang="nl-NL" dirty="0" smtClean="0"/>
              <a:t>Verification and validation data</a:t>
            </a:r>
          </a:p>
          <a:p>
            <a:pPr lvl="1"/>
            <a:r>
              <a:rPr lang="nl-NL" dirty="0" smtClean="0"/>
              <a:t>Test data</a:t>
            </a:r>
          </a:p>
          <a:p>
            <a:r>
              <a:rPr lang="nl-NL" dirty="0" smtClean="0"/>
              <a:t>Produces for each software project:</a:t>
            </a:r>
          </a:p>
          <a:p>
            <a:pPr lvl="1"/>
            <a:r>
              <a:rPr lang="nl-NL" dirty="0" smtClean="0"/>
              <a:t>Technical file</a:t>
            </a:r>
          </a:p>
          <a:p>
            <a:pPr lvl="2"/>
            <a:r>
              <a:rPr lang="nl-NL" dirty="0" smtClean="0"/>
              <a:t>Notified body (CE)</a:t>
            </a:r>
          </a:p>
          <a:p>
            <a:pPr lvl="2"/>
            <a:r>
              <a:rPr lang="nl-NL" dirty="0" smtClean="0"/>
              <a:t>IGZ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03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Quality Management System (2)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42" y="782638"/>
            <a:ext cx="6489997" cy="6185429"/>
          </a:xfrm>
        </p:spPr>
      </p:pic>
    </p:spTree>
    <p:extLst>
      <p:ext uri="{BB962C8B-B14F-4D97-AF65-F5344CB8AC3E}">
        <p14:creationId xmlns:p14="http://schemas.microsoft.com/office/powerpoint/2010/main" val="2588526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Quality Management System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Norms:</a:t>
            </a:r>
          </a:p>
          <a:p>
            <a:pPr lvl="1"/>
            <a:r>
              <a:rPr lang="en-US" dirty="0" smtClean="0"/>
              <a:t>ISO 13485 and ISO 14971</a:t>
            </a:r>
          </a:p>
          <a:p>
            <a:pPr lvl="2"/>
            <a:r>
              <a:rPr lang="en-US" dirty="0" smtClean="0"/>
              <a:t>General QMS for medical devices</a:t>
            </a:r>
          </a:p>
          <a:p>
            <a:pPr lvl="1"/>
            <a:r>
              <a:rPr lang="en-US" dirty="0" smtClean="0"/>
              <a:t>ISO 62304</a:t>
            </a:r>
          </a:p>
          <a:p>
            <a:pPr lvl="2"/>
            <a:r>
              <a:rPr lang="en-US" dirty="0" smtClean="0"/>
              <a:t>QMS for medical software</a:t>
            </a:r>
          </a:p>
          <a:p>
            <a:pPr lvl="2"/>
            <a:r>
              <a:rPr lang="nl-NL" dirty="0"/>
              <a:t>Software development life </a:t>
            </a:r>
            <a:r>
              <a:rPr lang="nl-NL" dirty="0" smtClean="0"/>
              <a:t>cycle processes</a:t>
            </a:r>
          </a:p>
          <a:p>
            <a:pPr lvl="2"/>
            <a:endParaRPr lang="nl-NL" dirty="0"/>
          </a:p>
          <a:p>
            <a:r>
              <a:rPr lang="nl-NL" dirty="0" smtClean="0"/>
              <a:t>QMS certification:</a:t>
            </a:r>
          </a:p>
          <a:p>
            <a:pPr lvl="1"/>
            <a:r>
              <a:rPr lang="en-US" dirty="0" smtClean="0"/>
              <a:t>A QMS can be certified under </a:t>
            </a:r>
            <a:r>
              <a:rPr lang="en-US" dirty="0"/>
              <a:t>ISO 13485 and ISO </a:t>
            </a:r>
            <a:r>
              <a:rPr lang="en-US" dirty="0" smtClean="0"/>
              <a:t>14971 only</a:t>
            </a: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36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ISO </a:t>
            </a:r>
            <a:r>
              <a:rPr lang="nl-NL" dirty="0" smtClean="0"/>
              <a:t>62304 overview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" y="991582"/>
            <a:ext cx="8878280" cy="55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5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UMCU </a:t>
            </a:r>
            <a:r>
              <a:rPr lang="nl-NL" dirty="0" err="1" smtClean="0"/>
              <a:t>implementation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2019" y="1299549"/>
            <a:ext cx="3307447" cy="42363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Segoe UI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Git</a:t>
            </a:r>
          </a:p>
          <a:p>
            <a:r>
              <a:rPr lang="nl-NL" dirty="0" smtClean="0"/>
              <a:t>Latex</a:t>
            </a:r>
          </a:p>
          <a:p>
            <a:r>
              <a:rPr lang="nl-NL" dirty="0" smtClean="0"/>
              <a:t>PDF </a:t>
            </a:r>
            <a:r>
              <a:rPr lang="nl-NL" dirty="0" err="1" smtClean="0"/>
              <a:t>publishing</a:t>
            </a:r>
            <a:endParaRPr lang="nl-NL" dirty="0" smtClean="0"/>
          </a:p>
          <a:p>
            <a:pPr lvl="1"/>
            <a:r>
              <a:rPr lang="nl-NL" dirty="0" smtClean="0"/>
              <a:t>Electronic </a:t>
            </a:r>
            <a:r>
              <a:rPr lang="nl-NL" dirty="0" err="1" smtClean="0"/>
              <a:t>signing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347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UMCU </a:t>
            </a:r>
            <a:r>
              <a:rPr lang="nl-NL" dirty="0" err="1" smtClean="0"/>
              <a:t>implementation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99467" y="1299549"/>
            <a:ext cx="4715933" cy="5321384"/>
          </a:xfrm>
        </p:spPr>
        <p:txBody>
          <a:bodyPr/>
          <a:lstStyle/>
          <a:p>
            <a:r>
              <a:rPr lang="nl-NL" dirty="0" smtClean="0"/>
              <a:t>Git</a:t>
            </a:r>
            <a:r>
              <a:rPr lang="nl-NL" dirty="0"/>
              <a:t> </a:t>
            </a:r>
            <a:r>
              <a:rPr lang="nl-NL" dirty="0" smtClean="0"/>
              <a:t>server</a:t>
            </a:r>
          </a:p>
          <a:p>
            <a:pPr marL="914400" lvl="2" indent="0" algn="r">
              <a:buNone/>
            </a:pPr>
            <a:r>
              <a:rPr lang="nl-NL" dirty="0" err="1" smtClean="0"/>
              <a:t>gitolite</a:t>
            </a:r>
            <a:endParaRPr lang="nl-NL" dirty="0" smtClean="0"/>
          </a:p>
          <a:p>
            <a:r>
              <a:rPr lang="nl-NL" dirty="0" err="1" smtClean="0"/>
              <a:t>Build</a:t>
            </a:r>
            <a:r>
              <a:rPr lang="nl-NL" dirty="0" smtClean="0"/>
              <a:t> (unit) test system</a:t>
            </a:r>
          </a:p>
          <a:p>
            <a:pPr marL="914400" lvl="2" indent="0" algn="r">
              <a:buNone/>
            </a:pPr>
            <a:r>
              <a:rPr lang="nl-NL" dirty="0" err="1" smtClean="0"/>
              <a:t>maven</a:t>
            </a:r>
            <a:endParaRPr lang="nl-NL" dirty="0" smtClean="0"/>
          </a:p>
          <a:p>
            <a:r>
              <a:rPr lang="nl-NL" dirty="0" smtClean="0"/>
              <a:t>Document Management System</a:t>
            </a:r>
          </a:p>
          <a:p>
            <a:pPr lvl="1"/>
            <a:r>
              <a:rPr lang="nl-NL" dirty="0" smtClean="0"/>
              <a:t>Review/</a:t>
            </a:r>
            <a:r>
              <a:rPr lang="nl-NL" dirty="0" err="1" smtClean="0"/>
              <a:t>approve</a:t>
            </a:r>
            <a:endParaRPr lang="nl-NL" dirty="0" smtClean="0"/>
          </a:p>
          <a:p>
            <a:pPr marL="914400" lvl="2" indent="0" algn="r">
              <a:buNone/>
            </a:pPr>
            <a:r>
              <a:rPr lang="nl-NL" dirty="0" err="1" smtClean="0"/>
              <a:t>seeddms</a:t>
            </a:r>
            <a:endParaRPr lang="nl-NL" dirty="0" smtClean="0"/>
          </a:p>
          <a:p>
            <a:r>
              <a:rPr lang="nl-NL" dirty="0" smtClean="0"/>
              <a:t>Issue </a:t>
            </a:r>
            <a:r>
              <a:rPr lang="nl-NL" dirty="0" err="1" smtClean="0"/>
              <a:t>tracker</a:t>
            </a:r>
            <a:endParaRPr lang="nl-NL" dirty="0" smtClean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2019" y="1299549"/>
            <a:ext cx="3307447" cy="42363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Segoe UI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Git</a:t>
            </a:r>
          </a:p>
          <a:p>
            <a:r>
              <a:rPr lang="nl-NL" dirty="0" smtClean="0"/>
              <a:t>Latex</a:t>
            </a:r>
          </a:p>
          <a:p>
            <a:r>
              <a:rPr lang="nl-NL" dirty="0" smtClean="0"/>
              <a:t>PDF </a:t>
            </a:r>
            <a:r>
              <a:rPr lang="nl-NL" dirty="0" err="1" smtClean="0"/>
              <a:t>publishing</a:t>
            </a:r>
            <a:endParaRPr lang="nl-NL" dirty="0" smtClean="0"/>
          </a:p>
          <a:p>
            <a:pPr lvl="1"/>
            <a:r>
              <a:rPr lang="nl-NL" dirty="0" smtClean="0"/>
              <a:t>Electronic </a:t>
            </a:r>
            <a:r>
              <a:rPr lang="nl-NL" dirty="0" err="1" smtClean="0"/>
              <a:t>signing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6671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Involvement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Requirements</a:t>
            </a:r>
            <a:endParaRPr lang="nl-NL" dirty="0" smtClean="0"/>
          </a:p>
          <a:p>
            <a:r>
              <a:rPr lang="nl-NL" dirty="0" smtClean="0"/>
              <a:t>Risk analysis</a:t>
            </a:r>
          </a:p>
          <a:p>
            <a:r>
              <a:rPr lang="nl-NL" dirty="0" err="1" smtClean="0"/>
              <a:t>Implementation</a:t>
            </a:r>
            <a:endParaRPr lang="nl-NL" dirty="0" smtClean="0"/>
          </a:p>
          <a:p>
            <a:r>
              <a:rPr lang="nl-NL" dirty="0" err="1" smtClean="0"/>
              <a:t>Testing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86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FAQ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configuring == programming?</a:t>
            </a:r>
          </a:p>
          <a:p>
            <a:pPr lvl="1"/>
            <a:r>
              <a:rPr lang="nl-NL" dirty="0" smtClean="0"/>
              <a:t>No! </a:t>
            </a:r>
          </a:p>
          <a:p>
            <a:pPr lvl="1"/>
            <a:r>
              <a:rPr lang="nl-NL" dirty="0"/>
              <a:t>Within intended use of </a:t>
            </a:r>
            <a:r>
              <a:rPr lang="nl-NL" dirty="0" smtClean="0"/>
              <a:t>manufacturer</a:t>
            </a:r>
          </a:p>
          <a:p>
            <a:r>
              <a:rPr lang="nl-NL" dirty="0" smtClean="0"/>
              <a:t>Can scripts be medical devices?</a:t>
            </a:r>
          </a:p>
          <a:p>
            <a:pPr lvl="1"/>
            <a:r>
              <a:rPr lang="nl-NL" dirty="0" smtClean="0"/>
              <a:t>Yes!</a:t>
            </a:r>
          </a:p>
          <a:p>
            <a:pPr lvl="1"/>
            <a:r>
              <a:rPr lang="nl-NL" dirty="0"/>
              <a:t>Medical device definition in </a:t>
            </a:r>
            <a:r>
              <a:rPr lang="nl-NL" dirty="0" smtClean="0"/>
              <a:t>MDR</a:t>
            </a:r>
          </a:p>
          <a:p>
            <a:pPr lvl="1"/>
            <a:r>
              <a:rPr lang="nl-NL" dirty="0" smtClean="0"/>
              <a:t>Independent of programming language</a:t>
            </a:r>
          </a:p>
          <a:p>
            <a:pPr lvl="1"/>
            <a:r>
              <a:rPr lang="nl-NL" dirty="0" smtClean="0"/>
              <a:t>Within intended use of manufacturer</a:t>
            </a:r>
            <a:endParaRPr lang="nl-NL" dirty="0"/>
          </a:p>
          <a:p>
            <a:r>
              <a:rPr lang="nl-NL" dirty="0" smtClean="0"/>
              <a:t>Can Excel sheets be medical devices?</a:t>
            </a:r>
          </a:p>
          <a:p>
            <a:pPr lvl="1"/>
            <a:r>
              <a:rPr lang="nl-NL" dirty="0" smtClean="0"/>
              <a:t>Yes!</a:t>
            </a:r>
          </a:p>
          <a:p>
            <a:pPr lvl="1"/>
            <a:r>
              <a:rPr lang="nl-NL" dirty="0"/>
              <a:t>Medical device definition in </a:t>
            </a:r>
            <a:r>
              <a:rPr lang="nl-NL" dirty="0" smtClean="0"/>
              <a:t>MDR</a:t>
            </a:r>
          </a:p>
          <a:p>
            <a:r>
              <a:rPr lang="nl-NL" dirty="0" smtClean="0"/>
              <a:t>Can programs / scripts / Excel sheets be shared?</a:t>
            </a:r>
          </a:p>
          <a:p>
            <a:pPr lvl="1"/>
            <a:r>
              <a:rPr lang="nl-NL" dirty="0" smtClean="0"/>
              <a:t>Only with a CE mark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15762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Praktijkgids Medische Informatietechnologie (2018)</a:t>
            </a:r>
          </a:p>
          <a:p>
            <a:pPr lvl="1" algn="just"/>
            <a:r>
              <a:rPr lang="nl-NL" dirty="0" smtClean="0">
                <a:hlinkClick r:id="rId2"/>
              </a:rPr>
              <a:t>https://mtintegraal.nl/specials/1/speciale-uitgave-praktijkgids-medische-informatietechnologie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878890" y="3258101"/>
            <a:ext cx="73063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“HET </a:t>
            </a:r>
            <a:r>
              <a:rPr lang="en-US" dirty="0"/>
              <a:t>ONTWIKKELEN </a:t>
            </a:r>
            <a:r>
              <a:rPr lang="en-US" dirty="0" smtClean="0"/>
              <a:t>VAN MEDISCHE SOFTWARE </a:t>
            </a:r>
            <a:r>
              <a:rPr lang="nl-NL" dirty="0" smtClean="0"/>
              <a:t>IS </a:t>
            </a:r>
            <a:r>
              <a:rPr lang="nl-NL" dirty="0"/>
              <a:t>EEN VAK </a:t>
            </a:r>
            <a:r>
              <a:rPr lang="nl-NL" dirty="0" smtClean="0"/>
              <a:t>WAARBIJ JE ONDER </a:t>
            </a:r>
            <a:r>
              <a:rPr lang="en-US" dirty="0" smtClean="0"/>
              <a:t>ANDERE </a:t>
            </a:r>
            <a:r>
              <a:rPr lang="en-US" dirty="0"/>
              <a:t>ERVAREN </a:t>
            </a:r>
            <a:r>
              <a:rPr lang="en-US" dirty="0" smtClean="0"/>
              <a:t>ONTWIKKELAARS, PROJECTLEIDERS EN ARCHITECTEN </a:t>
            </a:r>
            <a:r>
              <a:rPr lang="en-US" dirty="0"/>
              <a:t>NODIG </a:t>
            </a:r>
            <a:r>
              <a:rPr lang="en-US" dirty="0" smtClean="0"/>
              <a:t>HEBT. </a:t>
            </a:r>
            <a:r>
              <a:rPr lang="nl-NL" dirty="0" smtClean="0"/>
              <a:t>HET </a:t>
            </a:r>
            <a:r>
              <a:rPr lang="nl-NL" dirty="0"/>
              <a:t>IS STERK AF TE </a:t>
            </a:r>
            <a:r>
              <a:rPr lang="nl-NL" dirty="0" smtClean="0"/>
              <a:t>RADEN </a:t>
            </a:r>
            <a:r>
              <a:rPr lang="en-US" dirty="0" smtClean="0"/>
              <a:t>ZELF </a:t>
            </a:r>
            <a:r>
              <a:rPr lang="en-US" dirty="0"/>
              <a:t>TE </a:t>
            </a:r>
            <a:r>
              <a:rPr lang="en-US" dirty="0" smtClean="0"/>
              <a:t>ONTWIKKELEN ALSDEZE </a:t>
            </a:r>
            <a:r>
              <a:rPr lang="en-US" dirty="0"/>
              <a:t>ERVARING EN </a:t>
            </a:r>
            <a:r>
              <a:rPr lang="en-US" dirty="0" smtClean="0"/>
              <a:t>KENNIS NIET </a:t>
            </a:r>
            <a:r>
              <a:rPr lang="en-US" dirty="0"/>
              <a:t>IN HUIS IS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1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Adhere to norms</a:t>
            </a:r>
          </a:p>
          <a:p>
            <a:pPr lvl="1"/>
            <a:r>
              <a:rPr lang="nl-NL" dirty="0"/>
              <a:t>ISO </a:t>
            </a:r>
            <a:r>
              <a:rPr lang="nl-NL" dirty="0" smtClean="0"/>
              <a:t>62304</a:t>
            </a:r>
            <a:r>
              <a:rPr lang="nl-NL" dirty="0"/>
              <a:t>, </a:t>
            </a:r>
            <a:r>
              <a:rPr lang="nl-NL" dirty="0" smtClean="0"/>
              <a:t> ISO 13485 </a:t>
            </a:r>
            <a:r>
              <a:rPr lang="nl-NL" dirty="0"/>
              <a:t>and </a:t>
            </a:r>
            <a:r>
              <a:rPr lang="nl-NL" dirty="0" smtClean="0"/>
              <a:t>ISO 14971</a:t>
            </a:r>
          </a:p>
          <a:p>
            <a:r>
              <a:rPr lang="nl-NL" dirty="0" smtClean="0"/>
              <a:t>Implement a software QMS</a:t>
            </a:r>
          </a:p>
          <a:p>
            <a:pPr lvl="1"/>
            <a:r>
              <a:rPr lang="nl-NL" dirty="0" smtClean="0"/>
              <a:t>Procedures, roles, records</a:t>
            </a:r>
          </a:p>
          <a:p>
            <a:pPr lvl="1"/>
            <a:r>
              <a:rPr lang="nl-NL" dirty="0" smtClean="0"/>
              <a:t>Programs, scripts and Excel sheets</a:t>
            </a:r>
          </a:p>
          <a:p>
            <a:r>
              <a:rPr lang="nl-NL" dirty="0" smtClean="0"/>
              <a:t>Setup team for each software project</a:t>
            </a:r>
          </a:p>
          <a:p>
            <a:pPr lvl="1"/>
            <a:r>
              <a:rPr lang="nl-NL" dirty="0" smtClean="0"/>
              <a:t>Developers (risk analysis, implementation, testing)</a:t>
            </a:r>
          </a:p>
          <a:p>
            <a:pPr lvl="1"/>
            <a:r>
              <a:rPr lang="nl-NL" dirty="0" smtClean="0"/>
              <a:t>Clinical physicists (requirements, risk analysis, testing)</a:t>
            </a:r>
          </a:p>
          <a:p>
            <a:pPr lvl="1"/>
            <a:r>
              <a:rPr lang="nl-NL" dirty="0" smtClean="0"/>
              <a:t>End users (</a:t>
            </a:r>
            <a:r>
              <a:rPr lang="nl-NL" dirty="0"/>
              <a:t>requirements, risk analysis, </a:t>
            </a:r>
            <a:r>
              <a:rPr lang="nl-NL" dirty="0" smtClean="0"/>
              <a:t>testing, bug reports)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78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725818" y="1291446"/>
            <a:ext cx="7884781" cy="4274226"/>
          </a:xfrm>
        </p:spPr>
        <p:txBody>
          <a:bodyPr/>
          <a:lstStyle/>
          <a:p>
            <a:r>
              <a:rPr lang="en-US" dirty="0" smtClean="0"/>
              <a:t>Archiving, versioning and documentation</a:t>
            </a:r>
          </a:p>
          <a:p>
            <a:pPr lvl="1"/>
            <a:r>
              <a:rPr lang="en-US" dirty="0" smtClean="0"/>
              <a:t>Source code repositories </a:t>
            </a:r>
          </a:p>
          <a:p>
            <a:pPr lvl="2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Test reports</a:t>
            </a:r>
          </a:p>
          <a:p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Clinical physics</a:t>
            </a:r>
          </a:p>
          <a:p>
            <a:r>
              <a:rPr lang="en-US" dirty="0" smtClean="0"/>
              <a:t>First-in-man </a:t>
            </a:r>
            <a:r>
              <a:rPr lang="en-US" dirty="0" err="1" smtClean="0"/>
              <a:t>MRLinac</a:t>
            </a:r>
            <a:r>
              <a:rPr lang="en-US" dirty="0" smtClean="0"/>
              <a:t> treatment (2017)</a:t>
            </a:r>
          </a:p>
          <a:p>
            <a:pPr lvl="1"/>
            <a:r>
              <a:rPr lang="en-US" dirty="0" smtClean="0"/>
              <a:t>Relied heavily on in-house software</a:t>
            </a:r>
          </a:p>
          <a:p>
            <a:pPr lvl="1"/>
            <a:r>
              <a:rPr lang="en-US" dirty="0" smtClean="0"/>
              <a:t>Technical file required</a:t>
            </a:r>
          </a:p>
          <a:p>
            <a:pPr lvl="2"/>
            <a:r>
              <a:rPr lang="en-US" dirty="0" smtClean="0"/>
              <a:t>IGZ and internal METC</a:t>
            </a:r>
          </a:p>
          <a:p>
            <a:pPr lvl="1"/>
            <a:r>
              <a:rPr lang="en-US" dirty="0" smtClean="0"/>
              <a:t>Regulations? Norms?</a:t>
            </a:r>
          </a:p>
          <a:p>
            <a:pPr lvl="1"/>
            <a:r>
              <a:rPr lang="en-US" dirty="0" smtClean="0"/>
              <a:t>2020!!!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725818" y="1291446"/>
            <a:ext cx="7884781" cy="4274226"/>
          </a:xfrm>
        </p:spPr>
        <p:txBody>
          <a:bodyPr/>
          <a:lstStyle/>
          <a:p>
            <a:r>
              <a:rPr lang="en-US" b="1" dirty="0"/>
              <a:t>MDD 93-42EEG</a:t>
            </a:r>
            <a:r>
              <a:rPr lang="en-US" dirty="0"/>
              <a:t> Medical Devices </a:t>
            </a:r>
            <a:r>
              <a:rPr lang="en-US" dirty="0" smtClean="0"/>
              <a:t>Directive</a:t>
            </a:r>
          </a:p>
          <a:p>
            <a:r>
              <a:rPr lang="en-US" b="1" dirty="0"/>
              <a:t>MDR-2017/745</a:t>
            </a:r>
            <a:r>
              <a:rPr lang="en-US" dirty="0"/>
              <a:t> Medical Device </a:t>
            </a:r>
            <a:r>
              <a:rPr lang="en-US" dirty="0" smtClean="0"/>
              <a:t>Regulations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and Norms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9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725818" y="1291446"/>
            <a:ext cx="7884781" cy="4274226"/>
          </a:xfrm>
        </p:spPr>
        <p:txBody>
          <a:bodyPr/>
          <a:lstStyle/>
          <a:p>
            <a:r>
              <a:rPr lang="en-US" b="1" dirty="0"/>
              <a:t>MDD 93-42EEG</a:t>
            </a:r>
            <a:r>
              <a:rPr lang="en-US" dirty="0"/>
              <a:t> Medical Devices </a:t>
            </a:r>
            <a:r>
              <a:rPr lang="en-US" dirty="0" smtClean="0"/>
              <a:t>Directive</a:t>
            </a:r>
          </a:p>
          <a:p>
            <a:r>
              <a:rPr lang="en-US" b="1" dirty="0"/>
              <a:t>MDR-2017/745</a:t>
            </a:r>
            <a:r>
              <a:rPr lang="en-US" dirty="0"/>
              <a:t> Medical Device </a:t>
            </a:r>
            <a:r>
              <a:rPr lang="en-US" dirty="0" smtClean="0"/>
              <a:t>Regulations</a:t>
            </a:r>
          </a:p>
          <a:p>
            <a:r>
              <a:rPr lang="en-US" b="1" dirty="0"/>
              <a:t>ISO 13485</a:t>
            </a:r>
            <a:r>
              <a:rPr lang="en-US" dirty="0"/>
              <a:t> Medical devices </a:t>
            </a:r>
            <a:r>
              <a:rPr lang="en-US" dirty="0" smtClean="0"/>
              <a:t>– Quality management </a:t>
            </a:r>
            <a:r>
              <a:rPr lang="en-US" dirty="0"/>
              <a:t>systems </a:t>
            </a:r>
            <a:r>
              <a:rPr lang="en-US" dirty="0" smtClean="0"/>
              <a:t>- Requirements </a:t>
            </a:r>
            <a:r>
              <a:rPr lang="en-US" dirty="0"/>
              <a:t>for </a:t>
            </a:r>
            <a:r>
              <a:rPr lang="en-US" dirty="0" smtClean="0"/>
              <a:t>regulatory purposes</a:t>
            </a:r>
          </a:p>
          <a:p>
            <a:r>
              <a:rPr lang="en-US" b="1" dirty="0"/>
              <a:t>ISO 14971</a:t>
            </a:r>
            <a:r>
              <a:rPr lang="en-US" dirty="0"/>
              <a:t> Medical devices - Application of risk management to medical devices</a:t>
            </a:r>
            <a:endParaRPr lang="en-US" dirty="0" smtClean="0"/>
          </a:p>
          <a:p>
            <a:r>
              <a:rPr lang="en-US" b="1" dirty="0"/>
              <a:t>ISO/IEC 62304</a:t>
            </a:r>
            <a:r>
              <a:rPr lang="en-US" dirty="0"/>
              <a:t> Medical device software </a:t>
            </a:r>
            <a:r>
              <a:rPr lang="en-US" dirty="0" err="1" smtClean="0"/>
              <a:t>Software</a:t>
            </a:r>
            <a:r>
              <a:rPr lang="en-US" dirty="0" smtClean="0"/>
              <a:t> life </a:t>
            </a:r>
            <a:r>
              <a:rPr lang="en-US" dirty="0"/>
              <a:t>cycle processes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and Norms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1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7" y="995891"/>
            <a:ext cx="7127598" cy="586210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and Norms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9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Legal framework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Medical Device Regulation 2017 (MDR)</a:t>
            </a:r>
          </a:p>
          <a:p>
            <a:r>
              <a:rPr lang="nl-NL" dirty="0" smtClean="0"/>
              <a:t>MDR aims:</a:t>
            </a:r>
          </a:p>
          <a:p>
            <a:pPr lvl="1"/>
            <a:r>
              <a:rPr lang="nl-NL" dirty="0" smtClean="0"/>
              <a:t>Balances patient care and small / medium-sized enterprice interests</a:t>
            </a:r>
          </a:p>
          <a:p>
            <a:pPr lvl="1"/>
            <a:r>
              <a:rPr lang="nl-NL" dirty="0" smtClean="0"/>
              <a:t>High standard regarding quality and safety regarding MDs</a:t>
            </a:r>
          </a:p>
          <a:p>
            <a:pPr lvl="1"/>
            <a:r>
              <a:rPr lang="nl-NL" dirty="0" smtClean="0"/>
              <a:t>Data generated by MDs are reliable and robust</a:t>
            </a:r>
          </a:p>
          <a:p>
            <a:pPr lvl="1"/>
            <a:r>
              <a:rPr lang="nl-NL" dirty="0" smtClean="0"/>
              <a:t>Protection of subjects participating in clinical investigations</a:t>
            </a:r>
          </a:p>
          <a:p>
            <a:pPr lvl="1"/>
            <a:r>
              <a:rPr lang="nl-NL" dirty="0" smtClean="0"/>
              <a:t>Applies to the whole EU</a:t>
            </a:r>
          </a:p>
          <a:p>
            <a:pPr lvl="1"/>
            <a:r>
              <a:rPr lang="nl-NL" dirty="0" smtClean="0"/>
              <a:t>Adopted from May 26th,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45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Medical device definition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instrument, apparatus, appliance, </a:t>
            </a:r>
            <a:r>
              <a:rPr lang="en-US" u="sng" dirty="0"/>
              <a:t>software</a:t>
            </a:r>
            <a:r>
              <a:rPr lang="en-US" dirty="0"/>
              <a:t>, implant, reagent, material or other </a:t>
            </a:r>
            <a:r>
              <a:rPr lang="en-US" dirty="0" smtClean="0"/>
              <a:t>article </a:t>
            </a:r>
            <a:r>
              <a:rPr lang="en-US" u="sng" dirty="0" smtClean="0"/>
              <a:t>intended </a:t>
            </a:r>
            <a:r>
              <a:rPr lang="en-US" u="sng" dirty="0"/>
              <a:t>by the manufacturer</a:t>
            </a:r>
            <a:r>
              <a:rPr lang="en-US" dirty="0"/>
              <a:t> to be used, alone or in combination, for human beings for one or more of </a:t>
            </a:r>
            <a:r>
              <a:rPr lang="en-US" dirty="0" smtClean="0"/>
              <a:t>the following </a:t>
            </a:r>
            <a:r>
              <a:rPr lang="en-US" dirty="0"/>
              <a:t>specific medical </a:t>
            </a:r>
            <a:r>
              <a:rPr lang="en-US" u="sng" dirty="0" smtClean="0"/>
              <a:t>purposes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Diagnosis</a:t>
            </a:r>
            <a:r>
              <a:rPr lang="en-US" dirty="0"/>
              <a:t>, prevention, monitoring, prediction, prognosis, </a:t>
            </a:r>
            <a:r>
              <a:rPr lang="en-US" dirty="0" smtClean="0"/>
              <a:t>treatment, compensation </a:t>
            </a:r>
            <a:r>
              <a:rPr lang="en-US" dirty="0"/>
              <a:t>or alleviation of </a:t>
            </a:r>
            <a:r>
              <a:rPr lang="en-US" dirty="0" smtClean="0"/>
              <a:t>disease, injury or disability</a:t>
            </a:r>
          </a:p>
          <a:p>
            <a:pPr lvl="1"/>
            <a:r>
              <a:rPr lang="en-US" dirty="0" smtClean="0"/>
              <a:t>Investigate, replacement or modification of anatomy or a physiological or pathological process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772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Software can be a medical device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MDR definition:</a:t>
            </a:r>
          </a:p>
          <a:p>
            <a:pPr lvl="1"/>
            <a:r>
              <a:rPr lang="en-US" dirty="0"/>
              <a:t>Software shall also be deemed to be an active device</a:t>
            </a:r>
            <a:endParaRPr lang="nl-NL" dirty="0"/>
          </a:p>
          <a:p>
            <a:pPr lvl="1"/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Active device: 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device, the operation of which depends on a source of </a:t>
            </a:r>
            <a:r>
              <a:rPr lang="en-US" dirty="0" smtClean="0"/>
              <a:t>energy and </a:t>
            </a:r>
            <a:r>
              <a:rPr lang="en-US" dirty="0"/>
              <a:t>which acts by changing the density of or converting </a:t>
            </a:r>
            <a:r>
              <a:rPr lang="en-US" dirty="0" smtClean="0"/>
              <a:t>that energy</a:t>
            </a:r>
          </a:p>
          <a:p>
            <a:pPr lvl="1"/>
            <a:r>
              <a:rPr lang="en-US" i="1" dirty="0" smtClean="0"/>
              <a:t>Software can be regarded as a medical device with a power cord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778198587"/>
      </p:ext>
    </p:extLst>
  </p:cSld>
  <p:clrMapOvr>
    <a:masterClrMapping/>
  </p:clrMapOvr>
</p:sld>
</file>

<file path=ppt/theme/theme1.xml><?xml version="1.0" encoding="utf-8"?>
<a:theme xmlns:a="http://schemas.openxmlformats.org/drawingml/2006/main" name="UMC blauw Corporate ENG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5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ustomProperties xmlns="http://www.documentaal.nl/Custom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50CC87A911942996C3B61A5853DB7" ma:contentTypeVersion="1" ma:contentTypeDescription="Een nieuw document maken." ma:contentTypeScope="" ma:versionID="7e3c6f6dd1801eea20e3ae08e315f7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19A19C-81EF-4559-AB14-31F44B2BB6EB}">
  <ds:schemaRefs>
    <ds:schemaRef ds:uri="http://www.documentaal.nl/CustomProperties"/>
  </ds:schemaRefs>
</ds:datastoreItem>
</file>

<file path=customXml/itemProps2.xml><?xml version="1.0" encoding="utf-8"?>
<ds:datastoreItem xmlns:ds="http://schemas.openxmlformats.org/officeDocument/2006/customXml" ds:itemID="{139BD074-98A7-44BC-B0C9-6964C2795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5FFC9-2859-4981-A2A8-BEFDC5B6D0D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6DB9D51-7341-4C66-B263-149F07FA81C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UMC blauw Corporate ENG</Template>
  <TotalTime>973</TotalTime>
  <Words>1094</Words>
  <Application>Microsoft Office PowerPoint</Application>
  <PresentationFormat>Affichage à l'écran (4:3)</PresentationFormat>
  <Paragraphs>206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UMC blauw Corporate ENG</vt:lpstr>
      <vt:lpstr>7_Standaardthema</vt:lpstr>
      <vt:lpstr>15_Standaardthema</vt:lpstr>
      <vt:lpstr>Quality Management System for Software Development</vt:lpstr>
      <vt:lpstr>Introduction (1)</vt:lpstr>
      <vt:lpstr>Introduction (2)</vt:lpstr>
      <vt:lpstr>Regulations and Norms</vt:lpstr>
      <vt:lpstr>Regulations and Norms</vt:lpstr>
      <vt:lpstr>Regulations and Norms</vt:lpstr>
      <vt:lpstr>Legal framework</vt:lpstr>
      <vt:lpstr>Medical device definition</vt:lpstr>
      <vt:lpstr>Software can be a medical device</vt:lpstr>
      <vt:lpstr>Classification       (ISO 13485)</vt:lpstr>
      <vt:lpstr>Classification       (ISO 13485)</vt:lpstr>
      <vt:lpstr>Classification       (ISO 13485)</vt:lpstr>
      <vt:lpstr>Classification       (IEC 62304)</vt:lpstr>
      <vt:lpstr>Hospitals (1)</vt:lpstr>
      <vt:lpstr>Hospitals (2)</vt:lpstr>
      <vt:lpstr>Hospitals (3)</vt:lpstr>
      <vt:lpstr>General software development requirements (1)</vt:lpstr>
      <vt:lpstr>General software development requirements (2)</vt:lpstr>
      <vt:lpstr>General software development requirements (3)</vt:lpstr>
      <vt:lpstr>Quality Management System (1)</vt:lpstr>
      <vt:lpstr>Quality Management System (2)</vt:lpstr>
      <vt:lpstr>Quality Management System (3)</vt:lpstr>
      <vt:lpstr>ISO 62304 overview</vt:lpstr>
      <vt:lpstr>UMCU implementation</vt:lpstr>
      <vt:lpstr>UMCU implementation</vt:lpstr>
      <vt:lpstr>Involvement </vt:lpstr>
      <vt:lpstr>FAQ</vt:lpstr>
      <vt:lpstr>Links</vt:lpstr>
      <vt:lpstr>Conclusions</vt:lpstr>
    </vt:vector>
  </TitlesOfParts>
  <Company>UMC Utrecht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UMC ENG</dc:title>
  <dc:creator>khoiting</dc:creator>
  <cp:lastModifiedBy>DECHAMBRE David</cp:lastModifiedBy>
  <cp:revision>53</cp:revision>
  <dcterms:created xsi:type="dcterms:W3CDTF">2013-12-10T14:03:32Z</dcterms:created>
  <dcterms:modified xsi:type="dcterms:W3CDTF">2019-03-05T10:36:08Z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0x0101004FA50CC87A911942996C3B61A5853DB7</vt:lpwstr>
  </property>
</Properties>
</file>