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3"/>
  </p:notesMasterIdLst>
  <p:handoutMasterIdLst>
    <p:handoutMasterId r:id="rId44"/>
  </p:handoutMasterIdLst>
  <p:sldIdLst>
    <p:sldId id="266" r:id="rId5"/>
    <p:sldId id="343" r:id="rId6"/>
    <p:sldId id="362" r:id="rId7"/>
    <p:sldId id="363" r:id="rId8"/>
    <p:sldId id="368" r:id="rId9"/>
    <p:sldId id="364" r:id="rId10"/>
    <p:sldId id="366" r:id="rId11"/>
    <p:sldId id="365" r:id="rId12"/>
    <p:sldId id="342" r:id="rId13"/>
    <p:sldId id="339" r:id="rId14"/>
    <p:sldId id="340" r:id="rId15"/>
    <p:sldId id="341" r:id="rId16"/>
    <p:sldId id="371" r:id="rId17"/>
    <p:sldId id="329" r:id="rId18"/>
    <p:sldId id="291" r:id="rId19"/>
    <p:sldId id="282" r:id="rId20"/>
    <p:sldId id="372" r:id="rId21"/>
    <p:sldId id="351" r:id="rId22"/>
    <p:sldId id="262" r:id="rId23"/>
    <p:sldId id="284" r:id="rId24"/>
    <p:sldId id="265" r:id="rId25"/>
    <p:sldId id="373" r:id="rId26"/>
    <p:sldId id="374" r:id="rId27"/>
    <p:sldId id="375" r:id="rId28"/>
    <p:sldId id="376" r:id="rId29"/>
    <p:sldId id="377" r:id="rId30"/>
    <p:sldId id="379" r:id="rId31"/>
    <p:sldId id="380" r:id="rId32"/>
    <p:sldId id="381" r:id="rId33"/>
    <p:sldId id="383" r:id="rId34"/>
    <p:sldId id="384" r:id="rId35"/>
    <p:sldId id="382" r:id="rId36"/>
    <p:sldId id="385" r:id="rId37"/>
    <p:sldId id="386" r:id="rId38"/>
    <p:sldId id="387" r:id="rId39"/>
    <p:sldId id="388" r:id="rId40"/>
    <p:sldId id="389" r:id="rId41"/>
    <p:sldId id="390" r:id="rId42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19" autoAdjust="0"/>
  </p:normalViewPr>
  <p:slideViewPr>
    <p:cSldViewPr snapToGrid="0">
      <p:cViewPr varScale="1">
        <p:scale>
          <a:sx n="70" d="100"/>
          <a:sy n="70" d="100"/>
        </p:scale>
        <p:origin x="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PR_HDD\AUDITS\0-All_audit_results\Summary_results_ALL_audi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PR_HDD\AUDITS\0-All_audit_results\Summary_results_ALL_audit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PR_HDD\AUDITS\0-All_audit_results\Summary_results_ALL_audit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PR_HDD\AUDITS\0-All_audit_results\Summary_results_ALL_audi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PR_HDD\AUDITS\0-All_audit_results\Summary_results_ALL_audi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PR_HDD\AUDITS\0-All_audit_results\Summary_results_ALL_audi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PR_HDD\AUDITS\0-All_audit_results\Summary_results_ALL_audi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PR_HDD\AUDITS\0-All_audit_results\Summary_results_ALL_audi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PR_HDD\AUDITS\0-All_audit_results\Summary_results_ALL_audi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PR_HDD\AUDITS\0-All_audit_results\Summary_results_ALL_audi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PR_HDD\AUDITS\0-All_audit_results\Summary_results_ALL_audit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\\Volumes\EPR_HDD\AUDITS\0-All_audit_results\Summary_results_ALL_audi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Distribution</a:t>
            </a:r>
            <a:r>
              <a:rPr lang="en-GB" baseline="0" dirty="0"/>
              <a:t> of used energies in basic tests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BD-D142-8184-3B4405BA67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BD-D142-8184-3B4405BA671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BD-D142-8184-3B4405BA671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BD-D142-8184-3B4405BA671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BD-D142-8184-3B4405BA671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FBD-D142-8184-3B4405BA671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FBD-D142-8184-3B4405BA6714}"/>
              </c:ext>
            </c:extLst>
          </c:dPt>
          <c:cat>
            <c:strRef>
              <c:f>'alanine_basic(NO_CORR)'!$AR$29:$AR$35</c:f>
              <c:strCache>
                <c:ptCount val="7"/>
                <c:pt idx="0">
                  <c:v>6 MV</c:v>
                </c:pt>
                <c:pt idx="1">
                  <c:v>6 MV FFF</c:v>
                </c:pt>
                <c:pt idx="2">
                  <c:v>7 MV FFF</c:v>
                </c:pt>
                <c:pt idx="3">
                  <c:v>10 MV</c:v>
                </c:pt>
                <c:pt idx="4">
                  <c:v>10 MV FFF</c:v>
                </c:pt>
                <c:pt idx="5">
                  <c:v>15 MV</c:v>
                </c:pt>
                <c:pt idx="6">
                  <c:v>18 MV</c:v>
                </c:pt>
              </c:strCache>
            </c:strRef>
          </c:cat>
          <c:val>
            <c:numRef>
              <c:f>'alanine_basic(NO_CORR)'!$AT$29:$AT$35</c:f>
              <c:numCache>
                <c:formatCode>0.00</c:formatCode>
                <c:ptCount val="7"/>
                <c:pt idx="0">
                  <c:v>41.666666666666664</c:v>
                </c:pt>
                <c:pt idx="1">
                  <c:v>22.023809523809526</c:v>
                </c:pt>
                <c:pt idx="2">
                  <c:v>0.59523809523809523</c:v>
                </c:pt>
                <c:pt idx="3">
                  <c:v>14.285714285714286</c:v>
                </c:pt>
                <c:pt idx="4">
                  <c:v>4.7619047619047619</c:v>
                </c:pt>
                <c:pt idx="5">
                  <c:v>12.5</c:v>
                </c:pt>
                <c:pt idx="6">
                  <c:v>4.166666666666667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FBD-D142-8184-3B4405BA67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Gamma analysis through target</a:t>
            </a:r>
            <a:r>
              <a:rPr lang="en-GB" baseline="0"/>
              <a:t> 5%/1mm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tx>
            <c:v>Through target(5%/1mm)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8B-C44A-8D6C-966AA3980FD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8B-C44A-8D6C-966AA3980FD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E8B-C44A-8D6C-966AA3980FDF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E8B-C44A-8D6C-966AA3980FDF}"/>
              </c:ext>
            </c:extLst>
          </c:dPt>
          <c:cat>
            <c:strRef>
              <c:f>'film_SBRT(Axb_Dw)'!$FX$139:$FX$142</c:f>
              <c:strCache>
                <c:ptCount val="4"/>
                <c:pt idx="0">
                  <c:v>% of beams &gt;98% </c:v>
                </c:pt>
                <c:pt idx="1">
                  <c:v>% of beams 98%-95%</c:v>
                </c:pt>
                <c:pt idx="2">
                  <c:v>% of beams 95%-90%</c:v>
                </c:pt>
                <c:pt idx="3">
                  <c:v>% of beams &lt;90%</c:v>
                </c:pt>
              </c:strCache>
            </c:strRef>
          </c:cat>
          <c:val>
            <c:numRef>
              <c:f>'film_SBRT(Axb_Dw)'!$FZ$139:$FZ$142</c:f>
              <c:numCache>
                <c:formatCode>0.0</c:formatCode>
                <c:ptCount val="4"/>
                <c:pt idx="0">
                  <c:v>82.142857142857139</c:v>
                </c:pt>
                <c:pt idx="1">
                  <c:v>10.714285714285714</c:v>
                </c:pt>
                <c:pt idx="2">
                  <c:v>7.1428571428571432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E8B-C44A-8D6C-966AA3980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aseline="0"/>
              <a:t>SBRT alanine/EPR results</a:t>
            </a:r>
            <a:endParaRPr lang="en-GB"/>
          </a:p>
        </c:rich>
      </c:tx>
      <c:layout>
        <c:manualLayout>
          <c:xMode val="edge"/>
          <c:yMode val="edge"/>
          <c:x val="0.34461400468072023"/>
          <c:y val="2.5661836269402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0.10816100075911554"/>
          <c:y val="0.16568958607660156"/>
          <c:w val="0.84999903182410574"/>
          <c:h val="0.64220732204257436"/>
        </c:manualLayout>
      </c:layout>
      <c:barChart>
        <c:barDir val="col"/>
        <c:grouping val="clustered"/>
        <c:varyColors val="0"/>
        <c:ser>
          <c:idx val="0"/>
          <c:order val="0"/>
          <c:tx>
            <c:v>SBRT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'alanine_SBRT(AXb_Dw)_CORR'!$V$300:$V$327</c:f>
                <c:numCache>
                  <c:formatCode>General</c:formatCode>
                  <c:ptCount val="28"/>
                  <c:pt idx="0">
                    <c:v>0.85716806945481805</c:v>
                  </c:pt>
                  <c:pt idx="1">
                    <c:v>0.82174406547200551</c:v>
                  </c:pt>
                  <c:pt idx="2">
                    <c:v>0.82835918335298819</c:v>
                  </c:pt>
                  <c:pt idx="3">
                    <c:v>0.81173313536514047</c:v>
                  </c:pt>
                  <c:pt idx="4">
                    <c:v>0.82039176758579024</c:v>
                  </c:pt>
                  <c:pt idx="5">
                    <c:v>0.81901748561726107</c:v>
                  </c:pt>
                  <c:pt idx="6">
                    <c:v>0.81901748561726107</c:v>
                  </c:pt>
                  <c:pt idx="7">
                    <c:v>0.85467510258328427</c:v>
                  </c:pt>
                  <c:pt idx="8">
                    <c:v>0.83736810539439521</c:v>
                  </c:pt>
                  <c:pt idx="9">
                    <c:v>0.84012334715312631</c:v>
                  </c:pt>
                  <c:pt idx="10">
                    <c:v>0.84026172290155632</c:v>
                  </c:pt>
                  <c:pt idx="11">
                    <c:v>0.87422756870247398</c:v>
                  </c:pt>
                  <c:pt idx="12">
                    <c:v>0.87593629418837826</c:v>
                  </c:pt>
                  <c:pt idx="13">
                    <c:v>0.81505471528280726</c:v>
                  </c:pt>
                  <c:pt idx="14">
                    <c:v>0.80753242764744315</c:v>
                  </c:pt>
                  <c:pt idx="15">
                    <c:v>0.8510188273112016</c:v>
                  </c:pt>
                  <c:pt idx="16">
                    <c:v>0.84999100175569531</c:v>
                  </c:pt>
                  <c:pt idx="17">
                    <c:v>0.85624290283383975</c:v>
                  </c:pt>
                  <c:pt idx="18">
                    <c:v>0.85326891290098683</c:v>
                  </c:pt>
                  <c:pt idx="19">
                    <c:v>0.85517555142949875</c:v>
                  </c:pt>
                  <c:pt idx="20">
                    <c:v>0.85516909248811535</c:v>
                  </c:pt>
                  <c:pt idx="21">
                    <c:v>0.86533488709435324</c:v>
                  </c:pt>
                  <c:pt idx="22">
                    <c:v>0.86313853482492009</c:v>
                  </c:pt>
                  <c:pt idx="23">
                    <c:v>0.99184294157538822</c:v>
                  </c:pt>
                  <c:pt idx="24">
                    <c:v>0.99872418307193156</c:v>
                  </c:pt>
                  <c:pt idx="25">
                    <c:v>0.83371149107458986</c:v>
                  </c:pt>
                  <c:pt idx="26">
                    <c:v>0.88922645141523304</c:v>
                  </c:pt>
                  <c:pt idx="27">
                    <c:v>0.8889860901906379</c:v>
                  </c:pt>
                </c:numCache>
              </c:numRef>
            </c:plus>
            <c:minus>
              <c:numRef>
                <c:f>'alanine_SBRT(AXb_Dw)_CORR'!$V$300:$V$327</c:f>
                <c:numCache>
                  <c:formatCode>General</c:formatCode>
                  <c:ptCount val="28"/>
                  <c:pt idx="0">
                    <c:v>0.85716806945481805</c:v>
                  </c:pt>
                  <c:pt idx="1">
                    <c:v>0.82174406547200551</c:v>
                  </c:pt>
                  <c:pt idx="2">
                    <c:v>0.82835918335298819</c:v>
                  </c:pt>
                  <c:pt idx="3">
                    <c:v>0.81173313536514047</c:v>
                  </c:pt>
                  <c:pt idx="4">
                    <c:v>0.82039176758579024</c:v>
                  </c:pt>
                  <c:pt idx="5">
                    <c:v>0.81901748561726107</c:v>
                  </c:pt>
                  <c:pt idx="6">
                    <c:v>0.81901748561726107</c:v>
                  </c:pt>
                  <c:pt idx="7">
                    <c:v>0.85467510258328427</c:v>
                  </c:pt>
                  <c:pt idx="8">
                    <c:v>0.83736810539439521</c:v>
                  </c:pt>
                  <c:pt idx="9">
                    <c:v>0.84012334715312631</c:v>
                  </c:pt>
                  <c:pt idx="10">
                    <c:v>0.84026172290155632</c:v>
                  </c:pt>
                  <c:pt idx="11">
                    <c:v>0.87422756870247398</c:v>
                  </c:pt>
                  <c:pt idx="12">
                    <c:v>0.87593629418837826</c:v>
                  </c:pt>
                  <c:pt idx="13">
                    <c:v>0.81505471528280726</c:v>
                  </c:pt>
                  <c:pt idx="14">
                    <c:v>0.80753242764744315</c:v>
                  </c:pt>
                  <c:pt idx="15">
                    <c:v>0.8510188273112016</c:v>
                  </c:pt>
                  <c:pt idx="16">
                    <c:v>0.84999100175569531</c:v>
                  </c:pt>
                  <c:pt idx="17">
                    <c:v>0.85624290283383975</c:v>
                  </c:pt>
                  <c:pt idx="18">
                    <c:v>0.85326891290098683</c:v>
                  </c:pt>
                  <c:pt idx="19">
                    <c:v>0.85517555142949875</c:v>
                  </c:pt>
                  <c:pt idx="20">
                    <c:v>0.85516909248811535</c:v>
                  </c:pt>
                  <c:pt idx="21">
                    <c:v>0.86533488709435324</c:v>
                  </c:pt>
                  <c:pt idx="22">
                    <c:v>0.86313853482492009</c:v>
                  </c:pt>
                  <c:pt idx="23">
                    <c:v>0.99184294157538822</c:v>
                  </c:pt>
                  <c:pt idx="24">
                    <c:v>0.99872418307193156</c:v>
                  </c:pt>
                  <c:pt idx="25">
                    <c:v>0.83371149107458986</c:v>
                  </c:pt>
                  <c:pt idx="26">
                    <c:v>0.88922645141523304</c:v>
                  </c:pt>
                  <c:pt idx="27">
                    <c:v>0.8889860901906379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'alanine_SBRT(AXb_Dw)_CORR'!$B$300:$B$327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</c:numCache>
            </c:numRef>
          </c:cat>
          <c:val>
            <c:numRef>
              <c:f>'alanine_SBRT(AXb_Dw)_CORR'!$W$300:$W$327</c:f>
              <c:numCache>
                <c:formatCode>0.000</c:formatCode>
                <c:ptCount val="28"/>
                <c:pt idx="0">
                  <c:v>-0.78403222175190779</c:v>
                </c:pt>
                <c:pt idx="1">
                  <c:v>1.3114401813765613</c:v>
                </c:pt>
                <c:pt idx="2">
                  <c:v>2.257796937722794</c:v>
                </c:pt>
                <c:pt idx="3">
                  <c:v>0.81624238877721533</c:v>
                </c:pt>
                <c:pt idx="4">
                  <c:v>0.41471552970155945</c:v>
                </c:pt>
                <c:pt idx="5">
                  <c:v>0.96872537111798129</c:v>
                </c:pt>
                <c:pt idx="6">
                  <c:v>3.6762052496001862</c:v>
                </c:pt>
                <c:pt idx="7">
                  <c:v>3.8000482555788135</c:v>
                </c:pt>
                <c:pt idx="8">
                  <c:v>1.8471332699635958</c:v>
                </c:pt>
                <c:pt idx="9">
                  <c:v>2.3446637844078149</c:v>
                </c:pt>
                <c:pt idx="10">
                  <c:v>2.8830260899794773</c:v>
                </c:pt>
                <c:pt idx="11">
                  <c:v>2.3244433912938263</c:v>
                </c:pt>
                <c:pt idx="12">
                  <c:v>1.9090453938530696</c:v>
                </c:pt>
                <c:pt idx="13">
                  <c:v>2.6162299034786853</c:v>
                </c:pt>
                <c:pt idx="14">
                  <c:v>4.6538870245278714</c:v>
                </c:pt>
                <c:pt idx="15">
                  <c:v>4.1154200696196206</c:v>
                </c:pt>
                <c:pt idx="16">
                  <c:v>3.8370143494905284</c:v>
                </c:pt>
                <c:pt idx="17">
                  <c:v>2.825713457808531</c:v>
                </c:pt>
                <c:pt idx="18">
                  <c:v>4.0924686522165734</c:v>
                </c:pt>
                <c:pt idx="19">
                  <c:v>3.6221404017419747</c:v>
                </c:pt>
                <c:pt idx="20">
                  <c:v>2.9013580561430246</c:v>
                </c:pt>
                <c:pt idx="21">
                  <c:v>4.6793503034293638</c:v>
                </c:pt>
                <c:pt idx="22">
                  <c:v>5.7269869113687442</c:v>
                </c:pt>
                <c:pt idx="23">
                  <c:v>3.5544117848309567</c:v>
                </c:pt>
                <c:pt idx="24">
                  <c:v>1.8841342409303758</c:v>
                </c:pt>
                <c:pt idx="25">
                  <c:v>2.3600904258385276</c:v>
                </c:pt>
                <c:pt idx="26">
                  <c:v>2.7777736335462153</c:v>
                </c:pt>
                <c:pt idx="27">
                  <c:v>1.3730514511177283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E6-EA4C-B305-0562CDF99270}"/>
            </c:ext>
          </c:extLst>
        </c:ser>
        <c:ser>
          <c:idx val="2"/>
          <c:order val="1"/>
          <c:tx>
            <c:v>Beam output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'alanine_SBRT(AXb_Dw)_CORR'!$Z$300:$Z$327</c:f>
                <c:numCache>
                  <c:formatCode>General</c:formatCode>
                  <c:ptCount val="28"/>
                  <c:pt idx="0">
                    <c:v>0.66165565319051045</c:v>
                  </c:pt>
                  <c:pt idx="1">
                    <c:v>0.83625416753248827</c:v>
                  </c:pt>
                  <c:pt idx="2">
                    <c:v>0.84431741038532593</c:v>
                  </c:pt>
                  <c:pt idx="3">
                    <c:v>0.84663129546211069</c:v>
                  </c:pt>
                  <c:pt idx="4">
                    <c:v>0.76573260971421464</c:v>
                  </c:pt>
                  <c:pt idx="5">
                    <c:v>0.84656507149166016</c:v>
                  </c:pt>
                  <c:pt idx="6">
                    <c:v>0.85438763900000003</c:v>
                  </c:pt>
                  <c:pt idx="7">
                    <c:v>0.77399109318837822</c:v>
                  </c:pt>
                  <c:pt idx="8">
                    <c:v>0.98871883641354508</c:v>
                  </c:pt>
                  <c:pt idx="9">
                    <c:v>0.75874011841271716</c:v>
                  </c:pt>
                  <c:pt idx="10">
                    <c:v>0.75952832077665067</c:v>
                  </c:pt>
                  <c:pt idx="11">
                    <c:v>0.46052138965942507</c:v>
                  </c:pt>
                  <c:pt idx="12">
                    <c:v>0.46147866525732073</c:v>
                  </c:pt>
                  <c:pt idx="13">
                    <c:v>1.0004530363271673</c:v>
                  </c:pt>
                  <c:pt idx="14">
                    <c:v>0.99016994348567011</c:v>
                  </c:pt>
                  <c:pt idx="15">
                    <c:v>0.75918508943705254</c:v>
                  </c:pt>
                  <c:pt idx="16">
                    <c:v>0.99986996945161077</c:v>
                  </c:pt>
                  <c:pt idx="17">
                    <c:v>0.75731700215154885</c:v>
                  </c:pt>
                  <c:pt idx="18">
                    <c:v>0.99744172409158782</c:v>
                  </c:pt>
                  <c:pt idx="19">
                    <c:v>0.78563573206495085</c:v>
                  </c:pt>
                  <c:pt idx="20">
                    <c:v>0.99511853230538816</c:v>
                  </c:pt>
                  <c:pt idx="21">
                    <c:v>0.76334037952077693</c:v>
                  </c:pt>
                  <c:pt idx="22">
                    <c:v>0.76344227536069098</c:v>
                  </c:pt>
                  <c:pt idx="23">
                    <c:v>0.76304504363241443</c:v>
                  </c:pt>
                  <c:pt idx="24">
                    <c:v>0.99566234535141862</c:v>
                  </c:pt>
                  <c:pt idx="25">
                    <c:v>1.0000851981230376</c:v>
                  </c:pt>
                  <c:pt idx="26">
                    <c:v>0.79317399639960462</c:v>
                  </c:pt>
                  <c:pt idx="27">
                    <c:v>1.0222932513962957</c:v>
                  </c:pt>
                </c:numCache>
              </c:numRef>
            </c:plus>
            <c:minus>
              <c:numRef>
                <c:f>'alanine_SBRT(AXb_Dw)_CORR'!$Z$300:$Z$327</c:f>
                <c:numCache>
                  <c:formatCode>General</c:formatCode>
                  <c:ptCount val="28"/>
                  <c:pt idx="0">
                    <c:v>0.66165565319051045</c:v>
                  </c:pt>
                  <c:pt idx="1">
                    <c:v>0.83625416753248827</c:v>
                  </c:pt>
                  <c:pt idx="2">
                    <c:v>0.84431741038532593</c:v>
                  </c:pt>
                  <c:pt idx="3">
                    <c:v>0.84663129546211069</c:v>
                  </c:pt>
                  <c:pt idx="4">
                    <c:v>0.76573260971421464</c:v>
                  </c:pt>
                  <c:pt idx="5">
                    <c:v>0.84656507149166016</c:v>
                  </c:pt>
                  <c:pt idx="6">
                    <c:v>0.85438763900000003</c:v>
                  </c:pt>
                  <c:pt idx="7">
                    <c:v>0.77399109318837822</c:v>
                  </c:pt>
                  <c:pt idx="8">
                    <c:v>0.98871883641354508</c:v>
                  </c:pt>
                  <c:pt idx="9">
                    <c:v>0.75874011841271716</c:v>
                  </c:pt>
                  <c:pt idx="10">
                    <c:v>0.75952832077665067</c:v>
                  </c:pt>
                  <c:pt idx="11">
                    <c:v>0.46052138965942507</c:v>
                  </c:pt>
                  <c:pt idx="12">
                    <c:v>0.46147866525732073</c:v>
                  </c:pt>
                  <c:pt idx="13">
                    <c:v>1.0004530363271673</c:v>
                  </c:pt>
                  <c:pt idx="14">
                    <c:v>0.99016994348567011</c:v>
                  </c:pt>
                  <c:pt idx="15">
                    <c:v>0.75918508943705254</c:v>
                  </c:pt>
                  <c:pt idx="16">
                    <c:v>0.99986996945161077</c:v>
                  </c:pt>
                  <c:pt idx="17">
                    <c:v>0.75731700215154885</c:v>
                  </c:pt>
                  <c:pt idx="18">
                    <c:v>0.99744172409158782</c:v>
                  </c:pt>
                  <c:pt idx="19">
                    <c:v>0.78563573206495085</c:v>
                  </c:pt>
                  <c:pt idx="20">
                    <c:v>0.99511853230538816</c:v>
                  </c:pt>
                  <c:pt idx="21">
                    <c:v>0.76334037952077693</c:v>
                  </c:pt>
                  <c:pt idx="22">
                    <c:v>0.76344227536069098</c:v>
                  </c:pt>
                  <c:pt idx="23">
                    <c:v>0.76304504363241443</c:v>
                  </c:pt>
                  <c:pt idx="24">
                    <c:v>0.99566234535141862</c:v>
                  </c:pt>
                  <c:pt idx="25">
                    <c:v>1.0000851981230376</c:v>
                  </c:pt>
                  <c:pt idx="26">
                    <c:v>0.79317399639960462</c:v>
                  </c:pt>
                  <c:pt idx="27">
                    <c:v>1.0222932513962957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'alanine_SBRT(AXb_Dw)_CORR'!$B$300:$B$327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</c:numCache>
            </c:numRef>
          </c:cat>
          <c:val>
            <c:numRef>
              <c:f>'alanine_SBRT(AXb_Dw)_CORR'!$Y$300:$Y$327</c:f>
              <c:numCache>
                <c:formatCode>0.000</c:formatCode>
                <c:ptCount val="28"/>
                <c:pt idx="0">
                  <c:v>-1.062959064592345</c:v>
                </c:pt>
                <c:pt idx="1">
                  <c:v>-0.1511689524777356</c:v>
                </c:pt>
                <c:pt idx="2">
                  <c:v>-0.44514636289679699</c:v>
                </c:pt>
                <c:pt idx="3">
                  <c:v>-0.1126325271210151</c:v>
                </c:pt>
                <c:pt idx="4">
                  <c:v>-2.1280869013167014</c:v>
                </c:pt>
                <c:pt idx="5">
                  <c:v>1.3163253186862827</c:v>
                </c:pt>
                <c:pt idx="6">
                  <c:v>-0.97721168678349235</c:v>
                </c:pt>
                <c:pt idx="7">
                  <c:v>-2.7548240427120998</c:v>
                </c:pt>
                <c:pt idx="8">
                  <c:v>-5.8705567376550034E-2</c:v>
                </c:pt>
                <c:pt idx="9">
                  <c:v>-0.8712307299662434</c:v>
                </c:pt>
                <c:pt idx="10">
                  <c:v>-1.4953319547484196</c:v>
                </c:pt>
                <c:pt idx="11">
                  <c:v>-2.1402181009705118E-2</c:v>
                </c:pt>
                <c:pt idx="12">
                  <c:v>-0.97375729281759593</c:v>
                </c:pt>
                <c:pt idx="13">
                  <c:v>-0.31094633085118717</c:v>
                </c:pt>
                <c:pt idx="14">
                  <c:v>-0.64669875988958414</c:v>
                </c:pt>
                <c:pt idx="15">
                  <c:v>-1.8695770310742708</c:v>
                </c:pt>
                <c:pt idx="16">
                  <c:v>-2.0420214391248841</c:v>
                </c:pt>
                <c:pt idx="17">
                  <c:v>-1.3124990300621886</c:v>
                </c:pt>
                <c:pt idx="18">
                  <c:v>-1.903090913558058</c:v>
                </c:pt>
                <c:pt idx="19">
                  <c:v>-1.7320219880354861</c:v>
                </c:pt>
                <c:pt idx="20">
                  <c:v>-1.7144399575565166</c:v>
                </c:pt>
                <c:pt idx="21">
                  <c:v>-0.99206916649725074</c:v>
                </c:pt>
                <c:pt idx="22">
                  <c:v>-1.3082744536599817</c:v>
                </c:pt>
                <c:pt idx="23">
                  <c:v>-0.41360261208523746</c:v>
                </c:pt>
                <c:pt idx="24">
                  <c:v>-0.21235287602627814</c:v>
                </c:pt>
                <c:pt idx="25">
                  <c:v>-2.2061144573502611</c:v>
                </c:pt>
                <c:pt idx="26">
                  <c:v>-2.2087176686726084</c:v>
                </c:pt>
                <c:pt idx="27">
                  <c:v>-1.1680382250389367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E6-EA4C-B305-0562CDF99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5844600"/>
        <c:axId val="605840664"/>
      </c:barChart>
      <c:catAx>
        <c:axId val="60584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05840664"/>
        <c:crosses val="autoZero"/>
        <c:auto val="1"/>
        <c:lblAlgn val="ctr"/>
        <c:lblOffset val="0"/>
        <c:noMultiLvlLbl val="0"/>
      </c:catAx>
      <c:valAx>
        <c:axId val="605840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t" anchorCtr="0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difference</a:t>
                </a:r>
                <a:r>
                  <a:rPr lang="en-GB" baseline="0"/>
                  <a:t> (%) from calculated dose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1.8616521943797735E-2"/>
              <c:y val="0.286790894933709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t" anchorCtr="0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05844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0885395284491488"/>
          <c:y val="8.6739732372234452E-2"/>
          <c:w val="0.2666037368474341"/>
          <c:h val="6.61769337656322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distribution</a:t>
            </a:r>
            <a:r>
              <a:rPr lang="en-GB" baseline="0"/>
              <a:t> of FF/FFF audits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073-8043-A497-82B143E478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073-8043-A497-82B143E478F2}"/>
              </c:ext>
            </c:extLst>
          </c:dPt>
          <c:cat>
            <c:strRef>
              <c:f>'alanine_basic(NO_CORR)'!$AY$31:$AY$32</c:f>
              <c:strCache>
                <c:ptCount val="2"/>
                <c:pt idx="0">
                  <c:v>FF beams</c:v>
                </c:pt>
                <c:pt idx="1">
                  <c:v>FFF beams</c:v>
                </c:pt>
              </c:strCache>
            </c:strRef>
          </c:cat>
          <c:val>
            <c:numRef>
              <c:f>'alanine_basic(NO_CORR)'!$BA$31:$BA$32</c:f>
              <c:numCache>
                <c:formatCode>0.00</c:formatCode>
                <c:ptCount val="2"/>
                <c:pt idx="0">
                  <c:v>72.023809523809518</c:v>
                </c:pt>
                <c:pt idx="1">
                  <c:v>27.976190476190474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73-8043-A497-82B143E47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End-to-End</a:t>
            </a:r>
            <a:r>
              <a:rPr lang="en-GB" baseline="0" dirty="0"/>
              <a:t> alanine-EPR results  beams</a:t>
            </a:r>
            <a:endParaRPr lang="en-GB" dirty="0"/>
          </a:p>
        </c:rich>
      </c:tx>
      <c:layout>
        <c:manualLayout>
          <c:xMode val="edge"/>
          <c:yMode val="edge"/>
          <c:x val="0.41813391386090321"/>
          <c:y val="1.46507258309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0.10361976940986427"/>
          <c:y val="0.12230118925449725"/>
          <c:w val="0.87253479871443351"/>
          <c:h val="0.77571302854416102"/>
        </c:manualLayout>
      </c:layout>
      <c:barChart>
        <c:barDir val="col"/>
        <c:grouping val="clustered"/>
        <c:varyColors val="0"/>
        <c:ser>
          <c:idx val="0"/>
          <c:order val="0"/>
          <c:tx>
            <c:v>Prostate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alanine_pelvic_CORR!$U$300:$U$378</c:f>
                <c:numCache>
                  <c:formatCode>General</c:formatCode>
                  <c:ptCount val="79"/>
                  <c:pt idx="0">
                    <c:v>1.14392833018399</c:v>
                  </c:pt>
                  <c:pt idx="1">
                    <c:v>1.1403473856659001</c:v>
                  </c:pt>
                  <c:pt idx="2">
                    <c:v>0.97646068174608247</c:v>
                  </c:pt>
                  <c:pt idx="3">
                    <c:v>1.1017477825051167</c:v>
                  </c:pt>
                  <c:pt idx="4">
                    <c:v>1.1324933476464891</c:v>
                  </c:pt>
                  <c:pt idx="5">
                    <c:v>1.1251108774754595</c:v>
                  </c:pt>
                  <c:pt idx="6">
                    <c:v>1.1193041480445678</c:v>
                  </c:pt>
                  <c:pt idx="7">
                    <c:v>1.1389103266651939</c:v>
                  </c:pt>
                  <c:pt idx="8">
                    <c:v>1.1341404176120593</c:v>
                  </c:pt>
                  <c:pt idx="9">
                    <c:v>1.1463183467913014</c:v>
                  </c:pt>
                  <c:pt idx="10">
                    <c:v>1.1275413261601968</c:v>
                  </c:pt>
                  <c:pt idx="11">
                    <c:v>1.1208656825759451</c:v>
                  </c:pt>
                  <c:pt idx="12">
                    <c:v>1.4890924721157588</c:v>
                  </c:pt>
                  <c:pt idx="13">
                    <c:v>1.4688895743717807</c:v>
                  </c:pt>
                  <c:pt idx="14">
                    <c:v>1.4841411264526612</c:v>
                  </c:pt>
                  <c:pt idx="15">
                    <c:v>1.1484749998774983</c:v>
                  </c:pt>
                  <c:pt idx="16">
                    <c:v>1.143639166</c:v>
                  </c:pt>
                  <c:pt idx="17">
                    <c:v>1.1223649221423659</c:v>
                  </c:pt>
                  <c:pt idx="18">
                    <c:v>1.1249477574992599</c:v>
                  </c:pt>
                  <c:pt idx="19">
                    <c:v>0.99870692000000005</c:v>
                  </c:pt>
                  <c:pt idx="20">
                    <c:v>0.99359247868769962</c:v>
                  </c:pt>
                  <c:pt idx="21">
                    <c:v>1.1280867225877824</c:v>
                  </c:pt>
                  <c:pt idx="22">
                    <c:v>1.0143698161335242</c:v>
                  </c:pt>
                  <c:pt idx="23">
                    <c:v>1.0149033042560371</c:v>
                  </c:pt>
                  <c:pt idx="24">
                    <c:v>1.0083341419218634</c:v>
                  </c:pt>
                  <c:pt idx="25">
                    <c:v>1.0142085511530363</c:v>
                  </c:pt>
                  <c:pt idx="26">
                    <c:v>1.1276368995162087</c:v>
                  </c:pt>
                  <c:pt idx="27">
                    <c:v>0.97290150987030299</c:v>
                  </c:pt>
                  <c:pt idx="28">
                    <c:v>1.4837668678568787</c:v>
                  </c:pt>
                  <c:pt idx="29">
                    <c:v>1.4843886094502732</c:v>
                  </c:pt>
                  <c:pt idx="30">
                    <c:v>2.6611133698558809</c:v>
                  </c:pt>
                  <c:pt idx="31">
                    <c:v>0.96440074476081095</c:v>
                  </c:pt>
                  <c:pt idx="32">
                    <c:v>1.4681403023458515</c:v>
                  </c:pt>
                  <c:pt idx="33">
                    <c:v>1.0051869605089641</c:v>
                  </c:pt>
                  <c:pt idx="34">
                    <c:v>1.1488604850958968</c:v>
                  </c:pt>
                  <c:pt idx="35">
                    <c:v>1.1495890289866102</c:v>
                  </c:pt>
                  <c:pt idx="36">
                    <c:v>1.147408130889175</c:v>
                  </c:pt>
                  <c:pt idx="37">
                    <c:v>1.1429634035599971</c:v>
                  </c:pt>
                  <c:pt idx="38">
                    <c:v>1.1592696295434706</c:v>
                  </c:pt>
                  <c:pt idx="39">
                    <c:v>1.1286003595182286</c:v>
                  </c:pt>
                  <c:pt idx="40">
                    <c:v>1.125413067150151</c:v>
                  </c:pt>
                  <c:pt idx="41">
                    <c:v>0.9775089791532755</c:v>
                  </c:pt>
                  <c:pt idx="42">
                    <c:v>0.98485920441666508</c:v>
                  </c:pt>
                  <c:pt idx="43">
                    <c:v>1.0022507388678861</c:v>
                  </c:pt>
                  <c:pt idx="44">
                    <c:v>0.77538689695194218</c:v>
                  </c:pt>
                  <c:pt idx="45">
                    <c:v>0.98425418470694026</c:v>
                  </c:pt>
                  <c:pt idx="46">
                    <c:v>0.9898271250774715</c:v>
                  </c:pt>
                  <c:pt idx="47">
                    <c:v>0.94662728987817257</c:v>
                  </c:pt>
                  <c:pt idx="48">
                    <c:v>0.98368348542524875</c:v>
                  </c:pt>
                  <c:pt idx="49">
                    <c:v>0.98941842471252739</c:v>
                  </c:pt>
                  <c:pt idx="50">
                    <c:v>0.95072296764679054</c:v>
                  </c:pt>
                  <c:pt idx="51">
                    <c:v>0.94570666010410365</c:v>
                  </c:pt>
                  <c:pt idx="52">
                    <c:v>0.99093410930550418</c:v>
                  </c:pt>
                  <c:pt idx="53">
                    <c:v>0.94570666010410365</c:v>
                  </c:pt>
                  <c:pt idx="54">
                    <c:v>0.95124818994787674</c:v>
                  </c:pt>
                  <c:pt idx="55">
                    <c:v>0.66657307400423349</c:v>
                  </c:pt>
                  <c:pt idx="56">
                    <c:v>0.94604205316927237</c:v>
                  </c:pt>
                  <c:pt idx="57">
                    <c:v>1.1294344379013199</c:v>
                  </c:pt>
                  <c:pt idx="58">
                    <c:v>1.1283011071644617</c:v>
                  </c:pt>
                  <c:pt idx="59">
                    <c:v>1.1336304673878195</c:v>
                  </c:pt>
                  <c:pt idx="60">
                    <c:v>1.1336135088058001</c:v>
                  </c:pt>
                  <c:pt idx="61">
                    <c:v>1.1509984554500186</c:v>
                  </c:pt>
                  <c:pt idx="62">
                    <c:v>1.1272165145466049</c:v>
                  </c:pt>
                  <c:pt idx="63">
                    <c:v>1.1396987066526858</c:v>
                  </c:pt>
                  <c:pt idx="64">
                    <c:v>1.1412734958994939</c:v>
                  </c:pt>
                  <c:pt idx="65">
                    <c:v>1.1120281412723205</c:v>
                  </c:pt>
                  <c:pt idx="66">
                    <c:v>1.1413060291110597</c:v>
                  </c:pt>
                  <c:pt idx="67">
                    <c:v>0.9491776671711315</c:v>
                  </c:pt>
                  <c:pt idx="68">
                    <c:v>0.94329985045128761</c:v>
                  </c:pt>
                  <c:pt idx="69">
                    <c:v>1.1402010942951255</c:v>
                  </c:pt>
                  <c:pt idx="70">
                    <c:v>1.1471738104025035</c:v>
                  </c:pt>
                  <c:pt idx="71">
                    <c:v>1.2489919083551748</c:v>
                  </c:pt>
                  <c:pt idx="72">
                    <c:v>1.2461079127617145</c:v>
                  </c:pt>
                  <c:pt idx="73">
                    <c:v>1.2255965127986179</c:v>
                  </c:pt>
                  <c:pt idx="74">
                    <c:v>1.248518687308996</c:v>
                  </c:pt>
                  <c:pt idx="75">
                    <c:v>1.0197591166781301</c:v>
                  </c:pt>
                  <c:pt idx="76">
                    <c:v>0.98471347842119161</c:v>
                  </c:pt>
                  <c:pt idx="77">
                    <c:v>0.86249097610891712</c:v>
                  </c:pt>
                  <c:pt idx="78">
                    <c:v>0.98129993726025266</c:v>
                  </c:pt>
                </c:numCache>
              </c:numRef>
            </c:plus>
            <c:minus>
              <c:numRef>
                <c:f>alanine_pelvic_CORR!$U$300:$U$378</c:f>
                <c:numCache>
                  <c:formatCode>General</c:formatCode>
                  <c:ptCount val="79"/>
                  <c:pt idx="0">
                    <c:v>1.14392833018399</c:v>
                  </c:pt>
                  <c:pt idx="1">
                    <c:v>1.1403473856659001</c:v>
                  </c:pt>
                  <c:pt idx="2">
                    <c:v>0.97646068174608247</c:v>
                  </c:pt>
                  <c:pt idx="3">
                    <c:v>1.1017477825051167</c:v>
                  </c:pt>
                  <c:pt idx="4">
                    <c:v>1.1324933476464891</c:v>
                  </c:pt>
                  <c:pt idx="5">
                    <c:v>1.1251108774754595</c:v>
                  </c:pt>
                  <c:pt idx="6">
                    <c:v>1.1193041480445678</c:v>
                  </c:pt>
                  <c:pt idx="7">
                    <c:v>1.1389103266651939</c:v>
                  </c:pt>
                  <c:pt idx="8">
                    <c:v>1.1341404176120593</c:v>
                  </c:pt>
                  <c:pt idx="9">
                    <c:v>1.1463183467913014</c:v>
                  </c:pt>
                  <c:pt idx="10">
                    <c:v>1.1275413261601968</c:v>
                  </c:pt>
                  <c:pt idx="11">
                    <c:v>1.1208656825759451</c:v>
                  </c:pt>
                  <c:pt idx="12">
                    <c:v>1.4890924721157588</c:v>
                  </c:pt>
                  <c:pt idx="13">
                    <c:v>1.4688895743717807</c:v>
                  </c:pt>
                  <c:pt idx="14">
                    <c:v>1.4841411264526612</c:v>
                  </c:pt>
                  <c:pt idx="15">
                    <c:v>1.1484749998774983</c:v>
                  </c:pt>
                  <c:pt idx="16">
                    <c:v>1.143639166</c:v>
                  </c:pt>
                  <c:pt idx="17">
                    <c:v>1.1223649221423659</c:v>
                  </c:pt>
                  <c:pt idx="18">
                    <c:v>1.1249477574992599</c:v>
                  </c:pt>
                  <c:pt idx="19">
                    <c:v>0.99870692000000005</c:v>
                  </c:pt>
                  <c:pt idx="20">
                    <c:v>0.99359247868769962</c:v>
                  </c:pt>
                  <c:pt idx="21">
                    <c:v>1.1280867225877824</c:v>
                  </c:pt>
                  <c:pt idx="22">
                    <c:v>1.0143698161335242</c:v>
                  </c:pt>
                  <c:pt idx="23">
                    <c:v>1.0149033042560371</c:v>
                  </c:pt>
                  <c:pt idx="24">
                    <c:v>1.0083341419218634</c:v>
                  </c:pt>
                  <c:pt idx="25">
                    <c:v>1.0142085511530363</c:v>
                  </c:pt>
                  <c:pt idx="26">
                    <c:v>1.1276368995162087</c:v>
                  </c:pt>
                  <c:pt idx="27">
                    <c:v>0.97290150987030299</c:v>
                  </c:pt>
                  <c:pt idx="28">
                    <c:v>1.4837668678568787</c:v>
                  </c:pt>
                  <c:pt idx="29">
                    <c:v>1.4843886094502732</c:v>
                  </c:pt>
                  <c:pt idx="30">
                    <c:v>2.6611133698558809</c:v>
                  </c:pt>
                  <c:pt idx="31">
                    <c:v>0.96440074476081095</c:v>
                  </c:pt>
                  <c:pt idx="32">
                    <c:v>1.4681403023458515</c:v>
                  </c:pt>
                  <c:pt idx="33">
                    <c:v>1.0051869605089641</c:v>
                  </c:pt>
                  <c:pt idx="34">
                    <c:v>1.1488604850958968</c:v>
                  </c:pt>
                  <c:pt idx="35">
                    <c:v>1.1495890289866102</c:v>
                  </c:pt>
                  <c:pt idx="36">
                    <c:v>1.147408130889175</c:v>
                  </c:pt>
                  <c:pt idx="37">
                    <c:v>1.1429634035599971</c:v>
                  </c:pt>
                  <c:pt idx="38">
                    <c:v>1.1592696295434706</c:v>
                  </c:pt>
                  <c:pt idx="39">
                    <c:v>1.1286003595182286</c:v>
                  </c:pt>
                  <c:pt idx="40">
                    <c:v>1.125413067150151</c:v>
                  </c:pt>
                  <c:pt idx="41">
                    <c:v>0.9775089791532755</c:v>
                  </c:pt>
                  <c:pt idx="42">
                    <c:v>0.98485920441666508</c:v>
                  </c:pt>
                  <c:pt idx="43">
                    <c:v>1.0022507388678861</c:v>
                  </c:pt>
                  <c:pt idx="44">
                    <c:v>0.77538689695194218</c:v>
                  </c:pt>
                  <c:pt idx="45">
                    <c:v>0.98425418470694026</c:v>
                  </c:pt>
                  <c:pt idx="46">
                    <c:v>0.9898271250774715</c:v>
                  </c:pt>
                  <c:pt idx="47">
                    <c:v>0.94662728987817257</c:v>
                  </c:pt>
                  <c:pt idx="48">
                    <c:v>0.98368348542524875</c:v>
                  </c:pt>
                  <c:pt idx="49">
                    <c:v>0.98941842471252739</c:v>
                  </c:pt>
                  <c:pt idx="50">
                    <c:v>0.95072296764679054</c:v>
                  </c:pt>
                  <c:pt idx="51">
                    <c:v>0.94570666010410365</c:v>
                  </c:pt>
                  <c:pt idx="52">
                    <c:v>0.99093410930550418</c:v>
                  </c:pt>
                  <c:pt idx="53">
                    <c:v>0.94570666010410365</c:v>
                  </c:pt>
                  <c:pt idx="54">
                    <c:v>0.95124818994787674</c:v>
                  </c:pt>
                  <c:pt idx="55">
                    <c:v>0.66657307400423349</c:v>
                  </c:pt>
                  <c:pt idx="56">
                    <c:v>0.94604205316927237</c:v>
                  </c:pt>
                  <c:pt idx="57">
                    <c:v>1.1294344379013199</c:v>
                  </c:pt>
                  <c:pt idx="58">
                    <c:v>1.1283011071644617</c:v>
                  </c:pt>
                  <c:pt idx="59">
                    <c:v>1.1336304673878195</c:v>
                  </c:pt>
                  <c:pt idx="60">
                    <c:v>1.1336135088058001</c:v>
                  </c:pt>
                  <c:pt idx="61">
                    <c:v>1.1509984554500186</c:v>
                  </c:pt>
                  <c:pt idx="62">
                    <c:v>1.1272165145466049</c:v>
                  </c:pt>
                  <c:pt idx="63">
                    <c:v>1.1396987066526858</c:v>
                  </c:pt>
                  <c:pt idx="64">
                    <c:v>1.1412734958994939</c:v>
                  </c:pt>
                  <c:pt idx="65">
                    <c:v>1.1120281412723205</c:v>
                  </c:pt>
                  <c:pt idx="66">
                    <c:v>1.1413060291110597</c:v>
                  </c:pt>
                  <c:pt idx="67">
                    <c:v>0.9491776671711315</c:v>
                  </c:pt>
                  <c:pt idx="68">
                    <c:v>0.94329985045128761</c:v>
                  </c:pt>
                  <c:pt idx="69">
                    <c:v>1.1402010942951255</c:v>
                  </c:pt>
                  <c:pt idx="70">
                    <c:v>1.1471738104025035</c:v>
                  </c:pt>
                  <c:pt idx="71">
                    <c:v>1.2489919083551748</c:v>
                  </c:pt>
                  <c:pt idx="72">
                    <c:v>1.2461079127617145</c:v>
                  </c:pt>
                  <c:pt idx="73">
                    <c:v>1.2255965127986179</c:v>
                  </c:pt>
                  <c:pt idx="74">
                    <c:v>1.248518687308996</c:v>
                  </c:pt>
                  <c:pt idx="75">
                    <c:v>1.0197591166781301</c:v>
                  </c:pt>
                  <c:pt idx="76">
                    <c:v>0.98471347842119161</c:v>
                  </c:pt>
                  <c:pt idx="77">
                    <c:v>0.86249097610891712</c:v>
                  </c:pt>
                  <c:pt idx="78">
                    <c:v>0.98129993726025266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alanine_pelvic_CORR!$B$300:$B$378</c:f>
              <c:numCache>
                <c:formatCode>General</c:formatCode>
                <c:ptCount val="7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</c:numCache>
            </c:numRef>
          </c:cat>
          <c:val>
            <c:numRef>
              <c:f>alanine_pelvic_CORR!$V$300:$V$378</c:f>
              <c:numCache>
                <c:formatCode>0.000</c:formatCode>
                <c:ptCount val="79"/>
                <c:pt idx="0">
                  <c:v>-2.1285121733051886</c:v>
                </c:pt>
                <c:pt idx="1">
                  <c:v>-3.2944812151704022</c:v>
                </c:pt>
                <c:pt idx="2">
                  <c:v>-3.1957564491480239E-2</c:v>
                </c:pt>
                <c:pt idx="3">
                  <c:v>-1.0686787628146859</c:v>
                </c:pt>
                <c:pt idx="4">
                  <c:v>0.69608579186240238</c:v>
                </c:pt>
                <c:pt idx="5">
                  <c:v>0.34496156274730838</c:v>
                </c:pt>
                <c:pt idx="6">
                  <c:v>4.4721738974145122</c:v>
                </c:pt>
                <c:pt idx="7">
                  <c:v>0.62801045926089438</c:v>
                </c:pt>
                <c:pt idx="8">
                  <c:v>1.0055969183907836</c:v>
                </c:pt>
                <c:pt idx="9">
                  <c:v>-0.34621115114120737</c:v>
                </c:pt>
                <c:pt idx="10">
                  <c:v>1.4781956916867978</c:v>
                </c:pt>
                <c:pt idx="11">
                  <c:v>1.5444165497416724</c:v>
                </c:pt>
                <c:pt idx="12">
                  <c:v>0.16176222055822043</c:v>
                </c:pt>
                <c:pt idx="13">
                  <c:v>-1.2845239399987041</c:v>
                </c:pt>
                <c:pt idx="14">
                  <c:v>-1.7390099082010728</c:v>
                </c:pt>
                <c:pt idx="15">
                  <c:v>8.6149337644461421E-2</c:v>
                </c:pt>
                <c:pt idx="16">
                  <c:v>-1.4719543241004343</c:v>
                </c:pt>
                <c:pt idx="17">
                  <c:v>1.4829433001635073</c:v>
                </c:pt>
                <c:pt idx="18">
                  <c:v>1.0217442696402002</c:v>
                </c:pt>
                <c:pt idx="19">
                  <c:v>-0.44993854774411091</c:v>
                </c:pt>
                <c:pt idx="20">
                  <c:v>1.957598703874186</c:v>
                </c:pt>
                <c:pt idx="21">
                  <c:v>-0.14753185370486588</c:v>
                </c:pt>
                <c:pt idx="22">
                  <c:v>-1.3500256346040524</c:v>
                </c:pt>
                <c:pt idx="23">
                  <c:v>-2.197744588082799</c:v>
                </c:pt>
                <c:pt idx="24">
                  <c:v>0.40309859172514173</c:v>
                </c:pt>
                <c:pt idx="25">
                  <c:v>-1.6243355995536568</c:v>
                </c:pt>
                <c:pt idx="26">
                  <c:v>1.3207173898864117</c:v>
                </c:pt>
                <c:pt idx="27">
                  <c:v>-0.31039601998006594</c:v>
                </c:pt>
                <c:pt idx="28">
                  <c:v>-1.5133098923681643</c:v>
                </c:pt>
                <c:pt idx="29">
                  <c:v>-1.486679888243686</c:v>
                </c:pt>
                <c:pt idx="30">
                  <c:v>-0.3558331069378331</c:v>
                </c:pt>
                <c:pt idx="31">
                  <c:v>-0.79536945309689577</c:v>
                </c:pt>
                <c:pt idx="32">
                  <c:v>-3.0319104057719495E-2</c:v>
                </c:pt>
                <c:pt idx="33">
                  <c:v>-0.68062946862463825</c:v>
                </c:pt>
                <c:pt idx="34">
                  <c:v>-0.53555943250511717</c:v>
                </c:pt>
                <c:pt idx="35">
                  <c:v>-2.4287782518984429</c:v>
                </c:pt>
                <c:pt idx="36">
                  <c:v>-1.4349975939313788</c:v>
                </c:pt>
                <c:pt idx="37">
                  <c:v>-2.1291343696392664</c:v>
                </c:pt>
                <c:pt idx="38">
                  <c:v>-1.5653527684899926</c:v>
                </c:pt>
                <c:pt idx="39">
                  <c:v>1.6818520238443551</c:v>
                </c:pt>
                <c:pt idx="40">
                  <c:v>2.7369244634639509</c:v>
                </c:pt>
                <c:pt idx="41">
                  <c:v>4.5459830250370246</c:v>
                </c:pt>
                <c:pt idx="42">
                  <c:v>3.0444125099575441</c:v>
                </c:pt>
                <c:pt idx="43">
                  <c:v>0.75545863349920483</c:v>
                </c:pt>
                <c:pt idx="44">
                  <c:v>1.7574049935208023</c:v>
                </c:pt>
                <c:pt idx="45">
                  <c:v>3.8707463737651011</c:v>
                </c:pt>
                <c:pt idx="46">
                  <c:v>1.0086075852276131</c:v>
                </c:pt>
                <c:pt idx="47">
                  <c:v>0.38401497547201791</c:v>
                </c:pt>
                <c:pt idx="48">
                  <c:v>1.650120134980579</c:v>
                </c:pt>
                <c:pt idx="49">
                  <c:v>1.0696127635391379</c:v>
                </c:pt>
                <c:pt idx="50">
                  <c:v>0.23743579621769584</c:v>
                </c:pt>
                <c:pt idx="51">
                  <c:v>-0.39830774054755147</c:v>
                </c:pt>
                <c:pt idx="52">
                  <c:v>-1.72685460124824E-2</c:v>
                </c:pt>
                <c:pt idx="53">
                  <c:v>1.1984704156689869</c:v>
                </c:pt>
                <c:pt idx="54">
                  <c:v>-0.74786690941195144</c:v>
                </c:pt>
                <c:pt idx="55">
                  <c:v>1.2031767580660619</c:v>
                </c:pt>
                <c:pt idx="56">
                  <c:v>0.68756654311538079</c:v>
                </c:pt>
                <c:pt idx="57">
                  <c:v>0.34668370071007704</c:v>
                </c:pt>
                <c:pt idx="58">
                  <c:v>0.26281231357347279</c:v>
                </c:pt>
                <c:pt idx="59">
                  <c:v>-0.26206748471820629</c:v>
                </c:pt>
                <c:pt idx="60">
                  <c:v>-0.29766320133528434</c:v>
                </c:pt>
                <c:pt idx="61">
                  <c:v>-0.44608036243160576</c:v>
                </c:pt>
                <c:pt idx="62">
                  <c:v>-1.693383517913051</c:v>
                </c:pt>
                <c:pt idx="63">
                  <c:v>-0.66334212303477502</c:v>
                </c:pt>
                <c:pt idx="64">
                  <c:v>-1.1677256580263853</c:v>
                </c:pt>
                <c:pt idx="65">
                  <c:v>8.5749583319352229E-3</c:v>
                </c:pt>
                <c:pt idx="66">
                  <c:v>-3.4831780552099652</c:v>
                </c:pt>
                <c:pt idx="67">
                  <c:v>-2.2333432105488382E-2</c:v>
                </c:pt>
                <c:pt idx="68">
                  <c:v>0.13547937758587875</c:v>
                </c:pt>
                <c:pt idx="69">
                  <c:v>-0.10042059551985061</c:v>
                </c:pt>
                <c:pt idx="70">
                  <c:v>0.92173656786573499</c:v>
                </c:pt>
                <c:pt idx="71">
                  <c:v>-2.1811199291708014</c:v>
                </c:pt>
                <c:pt idx="72">
                  <c:v>0.37567549643884424</c:v>
                </c:pt>
                <c:pt idx="73">
                  <c:v>-0.51521453627262437</c:v>
                </c:pt>
                <c:pt idx="74">
                  <c:v>-0.7183383725204695</c:v>
                </c:pt>
                <c:pt idx="75">
                  <c:v>1.2476716867172768</c:v>
                </c:pt>
                <c:pt idx="76">
                  <c:v>-1.8694355831822924</c:v>
                </c:pt>
                <c:pt idx="77">
                  <c:v>0.22593922971823677</c:v>
                </c:pt>
                <c:pt idx="78">
                  <c:v>-1.4443067182981395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8-A74C-A528-1EE69F5B5B4E}"/>
            </c:ext>
          </c:extLst>
        </c:ser>
        <c:ser>
          <c:idx val="1"/>
          <c:order val="1"/>
          <c:tx>
            <c:v>Seminal Vesicles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alanine_pelvic_CORR!$AB$300:$AB$378</c:f>
                <c:numCache>
                  <c:formatCode>General</c:formatCode>
                  <c:ptCount val="79"/>
                  <c:pt idx="0">
                    <c:v>1.1187671334740299</c:v>
                  </c:pt>
                  <c:pt idx="1">
                    <c:v>1.1284163590832901</c:v>
                  </c:pt>
                  <c:pt idx="2">
                    <c:v>0.98537975790418486</c:v>
                  </c:pt>
                  <c:pt idx="3">
                    <c:v>0.98537975790418486</c:v>
                  </c:pt>
                  <c:pt idx="4">
                    <c:v>1.1254255707173439</c:v>
                  </c:pt>
                  <c:pt idx="5">
                    <c:v>1.1300425469539619</c:v>
                  </c:pt>
                  <c:pt idx="6">
                    <c:v>1.1035290271284268</c:v>
                  </c:pt>
                  <c:pt idx="7">
                    <c:v>1.1387473081786579</c:v>
                  </c:pt>
                  <c:pt idx="8">
                    <c:v>1.1345973227920187</c:v>
                  </c:pt>
                  <c:pt idx="9">
                    <c:v>1.1423513705555626</c:v>
                  </c:pt>
                  <c:pt idx="10">
                    <c:v>1.1189637901790563</c:v>
                  </c:pt>
                  <c:pt idx="11">
                    <c:v>1.1423513705555626</c:v>
                  </c:pt>
                  <c:pt idx="12">
                    <c:v>1.5108514657904704</c:v>
                  </c:pt>
                  <c:pt idx="13">
                    <c:v>1.481539587310204</c:v>
                  </c:pt>
                  <c:pt idx="14">
                    <c:v>1.4726852428849231</c:v>
                  </c:pt>
                  <c:pt idx="15">
                    <c:v>1.1386721330555587</c:v>
                  </c:pt>
                  <c:pt idx="16">
                    <c:v>1.134022423</c:v>
                  </c:pt>
                  <c:pt idx="17">
                    <c:v>1.1162148248544406</c:v>
                  </c:pt>
                  <c:pt idx="18">
                    <c:v>1.1253644131779958</c:v>
                  </c:pt>
                  <c:pt idx="19">
                    <c:v>0.99730590100000005</c:v>
                  </c:pt>
                  <c:pt idx="20">
                    <c:v>1.0128550760792125</c:v>
                  </c:pt>
                  <c:pt idx="21">
                    <c:v>1.1205674892934954</c:v>
                  </c:pt>
                  <c:pt idx="22">
                    <c:v>1.0143818755730265</c:v>
                  </c:pt>
                  <c:pt idx="23">
                    <c:v>1.0038822657701671</c:v>
                  </c:pt>
                  <c:pt idx="24">
                    <c:v>1.0003691168810129</c:v>
                  </c:pt>
                  <c:pt idx="25">
                    <c:v>1.0086135784048649</c:v>
                  </c:pt>
                  <c:pt idx="26">
                    <c:v>1.1266143651838725</c:v>
                  </c:pt>
                  <c:pt idx="27">
                    <c:v>0.97902258522135543</c:v>
                  </c:pt>
                  <c:pt idx="28">
                    <c:v>1.4974925973947528</c:v>
                  </c:pt>
                  <c:pt idx="29">
                    <c:v>1.4929236623484714</c:v>
                  </c:pt>
                  <c:pt idx="30">
                    <c:v>2.6353171254417265</c:v>
                  </c:pt>
                  <c:pt idx="31">
                    <c:v>0.9616100466204961</c:v>
                  </c:pt>
                  <c:pt idx="32">
                    <c:v>1.5317658649855403</c:v>
                  </c:pt>
                  <c:pt idx="33">
                    <c:v>0.9974337903923105</c:v>
                  </c:pt>
                  <c:pt idx="34">
                    <c:v>1.1273138848509827</c:v>
                  </c:pt>
                  <c:pt idx="35">
                    <c:v>1.1482770783355289</c:v>
                  </c:pt>
                  <c:pt idx="36">
                    <c:v>1.1514244584475519</c:v>
                  </c:pt>
                  <c:pt idx="37">
                    <c:v>1.1431232702300742</c:v>
                  </c:pt>
                  <c:pt idx="38">
                    <c:v>1.1276203237715918</c:v>
                  </c:pt>
                  <c:pt idx="39">
                    <c:v>1.1389079028993923</c:v>
                  </c:pt>
                  <c:pt idx="40">
                    <c:v>1.1280158441608383</c:v>
                  </c:pt>
                  <c:pt idx="41">
                    <c:v>0.98656571438426344</c:v>
                  </c:pt>
                  <c:pt idx="42">
                    <c:v>0.98574267783206293</c:v>
                  </c:pt>
                  <c:pt idx="43">
                    <c:v>0.98867182743090898</c:v>
                  </c:pt>
                  <c:pt idx="44">
                    <c:v>0.77502139633205902</c:v>
                  </c:pt>
                  <c:pt idx="45">
                    <c:v>0.98050108474605524</c:v>
                  </c:pt>
                  <c:pt idx="46">
                    <c:v>0.98826914156346035</c:v>
                  </c:pt>
                  <c:pt idx="47">
                    <c:v>0.94321013525313668</c:v>
                  </c:pt>
                  <c:pt idx="48">
                    <c:v>0.99054382443456779</c:v>
                  </c:pt>
                  <c:pt idx="49">
                    <c:v>0.9929278976135103</c:v>
                  </c:pt>
                  <c:pt idx="50">
                    <c:v>0.66537798229273815</c:v>
                  </c:pt>
                  <c:pt idx="51">
                    <c:v>0.95246596724057797</c:v>
                  </c:pt>
                  <c:pt idx="52">
                    <c:v>0.99580701081374878</c:v>
                  </c:pt>
                  <c:pt idx="53">
                    <c:v>0.95246596724057797</c:v>
                  </c:pt>
                  <c:pt idx="54">
                    <c:v>0.94741818794093946</c:v>
                  </c:pt>
                  <c:pt idx="55">
                    <c:v>0.66652964709346774</c:v>
                  </c:pt>
                  <c:pt idx="56">
                    <c:v>0.95042217075840951</c:v>
                  </c:pt>
                  <c:pt idx="57">
                    <c:v>1.1197673188499055</c:v>
                  </c:pt>
                  <c:pt idx="58">
                    <c:v>1.124524976550018</c:v>
                  </c:pt>
                  <c:pt idx="59">
                    <c:v>1.1233632334985799</c:v>
                  </c:pt>
                  <c:pt idx="60">
                    <c:v>1.125380257773871</c:v>
                  </c:pt>
                  <c:pt idx="61">
                    <c:v>1.1302092351083393</c:v>
                  </c:pt>
                  <c:pt idx="62">
                    <c:v>1.1279181137880301</c:v>
                  </c:pt>
                  <c:pt idx="63">
                    <c:v>1.1403656681606094</c:v>
                  </c:pt>
                  <c:pt idx="64">
                    <c:v>1.1444012847847891</c:v>
                  </c:pt>
                  <c:pt idx="65">
                    <c:v>1.1243681295206247</c:v>
                  </c:pt>
                  <c:pt idx="66">
                    <c:v>1.1250450372281886</c:v>
                  </c:pt>
                  <c:pt idx="67">
                    <c:v>0.95131407514541222</c:v>
                  </c:pt>
                  <c:pt idx="68">
                    <c:v>0.94004905766279689</c:v>
                  </c:pt>
                  <c:pt idx="69">
                    <c:v>1.1162407713584563</c:v>
                  </c:pt>
                  <c:pt idx="70">
                    <c:v>1.143945335326596</c:v>
                  </c:pt>
                  <c:pt idx="71">
                    <c:v>1.276630105219932</c:v>
                  </c:pt>
                  <c:pt idx="72">
                    <c:v>1.2557916981444228</c:v>
                  </c:pt>
                  <c:pt idx="73">
                    <c:v>1.2642481707472693</c:v>
                  </c:pt>
                  <c:pt idx="74">
                    <c:v>1.2495509287574564</c:v>
                  </c:pt>
                  <c:pt idx="75">
                    <c:v>1.005978845917642</c:v>
                  </c:pt>
                  <c:pt idx="76">
                    <c:v>0.97916208714558683</c:v>
                  </c:pt>
                  <c:pt idx="77">
                    <c:v>0.86557583392771598</c:v>
                  </c:pt>
                  <c:pt idx="78">
                    <c:v>0.98934886930381083</c:v>
                  </c:pt>
                </c:numCache>
              </c:numRef>
            </c:plus>
            <c:minus>
              <c:numRef>
                <c:f>alanine_pelvic_CORR!$AB$300:$AB$378</c:f>
                <c:numCache>
                  <c:formatCode>General</c:formatCode>
                  <c:ptCount val="79"/>
                  <c:pt idx="0">
                    <c:v>1.1187671334740299</c:v>
                  </c:pt>
                  <c:pt idx="1">
                    <c:v>1.1284163590832901</c:v>
                  </c:pt>
                  <c:pt idx="2">
                    <c:v>0.98537975790418486</c:v>
                  </c:pt>
                  <c:pt idx="3">
                    <c:v>0.98537975790418486</c:v>
                  </c:pt>
                  <c:pt idx="4">
                    <c:v>1.1254255707173439</c:v>
                  </c:pt>
                  <c:pt idx="5">
                    <c:v>1.1300425469539619</c:v>
                  </c:pt>
                  <c:pt idx="6">
                    <c:v>1.1035290271284268</c:v>
                  </c:pt>
                  <c:pt idx="7">
                    <c:v>1.1387473081786579</c:v>
                  </c:pt>
                  <c:pt idx="8">
                    <c:v>1.1345973227920187</c:v>
                  </c:pt>
                  <c:pt idx="9">
                    <c:v>1.1423513705555626</c:v>
                  </c:pt>
                  <c:pt idx="10">
                    <c:v>1.1189637901790563</c:v>
                  </c:pt>
                  <c:pt idx="11">
                    <c:v>1.1423513705555626</c:v>
                  </c:pt>
                  <c:pt idx="12">
                    <c:v>1.5108514657904704</c:v>
                  </c:pt>
                  <c:pt idx="13">
                    <c:v>1.481539587310204</c:v>
                  </c:pt>
                  <c:pt idx="14">
                    <c:v>1.4726852428849231</c:v>
                  </c:pt>
                  <c:pt idx="15">
                    <c:v>1.1386721330555587</c:v>
                  </c:pt>
                  <c:pt idx="16">
                    <c:v>1.134022423</c:v>
                  </c:pt>
                  <c:pt idx="17">
                    <c:v>1.1162148248544406</c:v>
                  </c:pt>
                  <c:pt idx="18">
                    <c:v>1.1253644131779958</c:v>
                  </c:pt>
                  <c:pt idx="19">
                    <c:v>0.99730590100000005</c:v>
                  </c:pt>
                  <c:pt idx="20">
                    <c:v>1.0128550760792125</c:v>
                  </c:pt>
                  <c:pt idx="21">
                    <c:v>1.1205674892934954</c:v>
                  </c:pt>
                  <c:pt idx="22">
                    <c:v>1.0143818755730265</c:v>
                  </c:pt>
                  <c:pt idx="23">
                    <c:v>1.0038822657701671</c:v>
                  </c:pt>
                  <c:pt idx="24">
                    <c:v>1.0003691168810129</c:v>
                  </c:pt>
                  <c:pt idx="25">
                    <c:v>1.0086135784048649</c:v>
                  </c:pt>
                  <c:pt idx="26">
                    <c:v>1.1266143651838725</c:v>
                  </c:pt>
                  <c:pt idx="27">
                    <c:v>0.97902258522135543</c:v>
                  </c:pt>
                  <c:pt idx="28">
                    <c:v>1.4974925973947528</c:v>
                  </c:pt>
                  <c:pt idx="29">
                    <c:v>1.4929236623484714</c:v>
                  </c:pt>
                  <c:pt idx="30">
                    <c:v>2.6353171254417265</c:v>
                  </c:pt>
                  <c:pt idx="31">
                    <c:v>0.9616100466204961</c:v>
                  </c:pt>
                  <c:pt idx="32">
                    <c:v>1.5317658649855403</c:v>
                  </c:pt>
                  <c:pt idx="33">
                    <c:v>0.9974337903923105</c:v>
                  </c:pt>
                  <c:pt idx="34">
                    <c:v>1.1273138848509827</c:v>
                  </c:pt>
                  <c:pt idx="35">
                    <c:v>1.1482770783355289</c:v>
                  </c:pt>
                  <c:pt idx="36">
                    <c:v>1.1514244584475519</c:v>
                  </c:pt>
                  <c:pt idx="37">
                    <c:v>1.1431232702300742</c:v>
                  </c:pt>
                  <c:pt idx="38">
                    <c:v>1.1276203237715918</c:v>
                  </c:pt>
                  <c:pt idx="39">
                    <c:v>1.1389079028993923</c:v>
                  </c:pt>
                  <c:pt idx="40">
                    <c:v>1.1280158441608383</c:v>
                  </c:pt>
                  <c:pt idx="41">
                    <c:v>0.98656571438426344</c:v>
                  </c:pt>
                  <c:pt idx="42">
                    <c:v>0.98574267783206293</c:v>
                  </c:pt>
                  <c:pt idx="43">
                    <c:v>0.98867182743090898</c:v>
                  </c:pt>
                  <c:pt idx="44">
                    <c:v>0.77502139633205902</c:v>
                  </c:pt>
                  <c:pt idx="45">
                    <c:v>0.98050108474605524</c:v>
                  </c:pt>
                  <c:pt idx="46">
                    <c:v>0.98826914156346035</c:v>
                  </c:pt>
                  <c:pt idx="47">
                    <c:v>0.94321013525313668</c:v>
                  </c:pt>
                  <c:pt idx="48">
                    <c:v>0.99054382443456779</c:v>
                  </c:pt>
                  <c:pt idx="49">
                    <c:v>0.9929278976135103</c:v>
                  </c:pt>
                  <c:pt idx="50">
                    <c:v>0.66537798229273815</c:v>
                  </c:pt>
                  <c:pt idx="51">
                    <c:v>0.95246596724057797</c:v>
                  </c:pt>
                  <c:pt idx="52">
                    <c:v>0.99580701081374878</c:v>
                  </c:pt>
                  <c:pt idx="53">
                    <c:v>0.95246596724057797</c:v>
                  </c:pt>
                  <c:pt idx="54">
                    <c:v>0.94741818794093946</c:v>
                  </c:pt>
                  <c:pt idx="55">
                    <c:v>0.66652964709346774</c:v>
                  </c:pt>
                  <c:pt idx="56">
                    <c:v>0.95042217075840951</c:v>
                  </c:pt>
                  <c:pt idx="57">
                    <c:v>1.1197673188499055</c:v>
                  </c:pt>
                  <c:pt idx="58">
                    <c:v>1.124524976550018</c:v>
                  </c:pt>
                  <c:pt idx="59">
                    <c:v>1.1233632334985799</c:v>
                  </c:pt>
                  <c:pt idx="60">
                    <c:v>1.125380257773871</c:v>
                  </c:pt>
                  <c:pt idx="61">
                    <c:v>1.1302092351083393</c:v>
                  </c:pt>
                  <c:pt idx="62">
                    <c:v>1.1279181137880301</c:v>
                  </c:pt>
                  <c:pt idx="63">
                    <c:v>1.1403656681606094</c:v>
                  </c:pt>
                  <c:pt idx="64">
                    <c:v>1.1444012847847891</c:v>
                  </c:pt>
                  <c:pt idx="65">
                    <c:v>1.1243681295206247</c:v>
                  </c:pt>
                  <c:pt idx="66">
                    <c:v>1.1250450372281886</c:v>
                  </c:pt>
                  <c:pt idx="67">
                    <c:v>0.95131407514541222</c:v>
                  </c:pt>
                  <c:pt idx="68">
                    <c:v>0.94004905766279689</c:v>
                  </c:pt>
                  <c:pt idx="69">
                    <c:v>1.1162407713584563</c:v>
                  </c:pt>
                  <c:pt idx="70">
                    <c:v>1.143945335326596</c:v>
                  </c:pt>
                  <c:pt idx="71">
                    <c:v>1.276630105219932</c:v>
                  </c:pt>
                  <c:pt idx="72">
                    <c:v>1.2557916981444228</c:v>
                  </c:pt>
                  <c:pt idx="73">
                    <c:v>1.2642481707472693</c:v>
                  </c:pt>
                  <c:pt idx="74">
                    <c:v>1.2495509287574564</c:v>
                  </c:pt>
                  <c:pt idx="75">
                    <c:v>1.005978845917642</c:v>
                  </c:pt>
                  <c:pt idx="76">
                    <c:v>0.97916208714558683</c:v>
                  </c:pt>
                  <c:pt idx="77">
                    <c:v>0.86557583392771598</c:v>
                  </c:pt>
                  <c:pt idx="78">
                    <c:v>0.98934886930381083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alanine_pelvic_CORR!$B$300:$B$378</c:f>
              <c:numCache>
                <c:formatCode>General</c:formatCode>
                <c:ptCount val="7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</c:numCache>
            </c:numRef>
          </c:cat>
          <c:val>
            <c:numRef>
              <c:f>alanine_pelvic_CORR!$AC$300:$AC$378</c:f>
              <c:numCache>
                <c:formatCode>0.000</c:formatCode>
                <c:ptCount val="79"/>
                <c:pt idx="0">
                  <c:v>-0.77223000947723153</c:v>
                </c:pt>
                <c:pt idx="1">
                  <c:v>-1.8412321471890658</c:v>
                </c:pt>
                <c:pt idx="2">
                  <c:v>-1.8354409991528273</c:v>
                </c:pt>
                <c:pt idx="3">
                  <c:v>-1.0118783505522559</c:v>
                </c:pt>
                <c:pt idx="4">
                  <c:v>1.9572494100585769</c:v>
                </c:pt>
                <c:pt idx="5">
                  <c:v>-8.5909427732707044E-2</c:v>
                </c:pt>
                <c:pt idx="6">
                  <c:v>6.3813432046445149</c:v>
                </c:pt>
                <c:pt idx="7">
                  <c:v>0.88440904065351367</c:v>
                </c:pt>
                <c:pt idx="8">
                  <c:v>-0.5640168652848998</c:v>
                </c:pt>
                <c:pt idx="9">
                  <c:v>-0.19906777176571011</c:v>
                </c:pt>
                <c:pt idx="10">
                  <c:v>1.8568681471376614</c:v>
                </c:pt>
                <c:pt idx="11">
                  <c:v>-2.1098991846233215</c:v>
                </c:pt>
                <c:pt idx="12">
                  <c:v>-1.2412036582279611</c:v>
                </c:pt>
                <c:pt idx="13">
                  <c:v>-0.11863852543601561</c:v>
                </c:pt>
                <c:pt idx="14">
                  <c:v>0.17907903471688447</c:v>
                </c:pt>
                <c:pt idx="15">
                  <c:v>0.68906400906511134</c:v>
                </c:pt>
                <c:pt idx="16">
                  <c:v>-0.22029642675046748</c:v>
                </c:pt>
                <c:pt idx="17">
                  <c:v>1.461173061132125</c:v>
                </c:pt>
                <c:pt idx="18">
                  <c:v>0.55019510221175794</c:v>
                </c:pt>
                <c:pt idx="19">
                  <c:v>1.995122834656482</c:v>
                </c:pt>
                <c:pt idx="20">
                  <c:v>2.6551275686460429</c:v>
                </c:pt>
                <c:pt idx="21">
                  <c:v>0.62524164292250473</c:v>
                </c:pt>
                <c:pt idx="22">
                  <c:v>-2.2736053084410086</c:v>
                </c:pt>
                <c:pt idx="23">
                  <c:v>-1.7232837435785218</c:v>
                </c:pt>
                <c:pt idx="24">
                  <c:v>-0.69242650648264181</c:v>
                </c:pt>
                <c:pt idx="25">
                  <c:v>-1.2478943206888542</c:v>
                </c:pt>
                <c:pt idx="26">
                  <c:v>0.68428769774818921</c:v>
                </c:pt>
                <c:pt idx="27">
                  <c:v>-1.6666329061888856</c:v>
                </c:pt>
                <c:pt idx="28">
                  <c:v>-0.24511873987165722</c:v>
                </c:pt>
                <c:pt idx="29">
                  <c:v>-1.0471930283584447</c:v>
                </c:pt>
                <c:pt idx="30">
                  <c:v>-0.47623417623214204</c:v>
                </c:pt>
                <c:pt idx="31">
                  <c:v>-0.63449974867245729</c:v>
                </c:pt>
                <c:pt idx="32">
                  <c:v>-5.694244449627976</c:v>
                </c:pt>
                <c:pt idx="33">
                  <c:v>0.38135823118657752</c:v>
                </c:pt>
                <c:pt idx="34">
                  <c:v>1.029715543999419</c:v>
                </c:pt>
                <c:pt idx="35">
                  <c:v>-0.69395053270218421</c:v>
                </c:pt>
                <c:pt idx="36">
                  <c:v>-2.534886430860964</c:v>
                </c:pt>
                <c:pt idx="37">
                  <c:v>-1.0832482959551537</c:v>
                </c:pt>
                <c:pt idx="38">
                  <c:v>1.3115614861109179</c:v>
                </c:pt>
                <c:pt idx="39">
                  <c:v>-0.52535415303010224</c:v>
                </c:pt>
                <c:pt idx="40">
                  <c:v>1.8896059206157809</c:v>
                </c:pt>
                <c:pt idx="41">
                  <c:v>1.8634257537328134</c:v>
                </c:pt>
                <c:pt idx="42">
                  <c:v>2.7454256543137099</c:v>
                </c:pt>
                <c:pt idx="43">
                  <c:v>1.8449581667288504</c:v>
                </c:pt>
                <c:pt idx="44">
                  <c:v>2.7120374699336818</c:v>
                </c:pt>
                <c:pt idx="45">
                  <c:v>3.7197678831891876</c:v>
                </c:pt>
                <c:pt idx="46">
                  <c:v>0.51736294404893934</c:v>
                </c:pt>
                <c:pt idx="47">
                  <c:v>0.88869775246636484</c:v>
                </c:pt>
                <c:pt idx="48">
                  <c:v>1.7124501652896917</c:v>
                </c:pt>
                <c:pt idx="49">
                  <c:v>0.96476504517062855</c:v>
                </c:pt>
                <c:pt idx="50">
                  <c:v>1.3896786159331733</c:v>
                </c:pt>
                <c:pt idx="51">
                  <c:v>0.70901462248320957</c:v>
                </c:pt>
                <c:pt idx="52">
                  <c:v>0.48471664296265771</c:v>
                </c:pt>
                <c:pt idx="53">
                  <c:v>3.1825284846995761E-2</c:v>
                </c:pt>
                <c:pt idx="54">
                  <c:v>-3.0761061588332916E-2</c:v>
                </c:pt>
                <c:pt idx="55">
                  <c:v>0.9477730445783058</c:v>
                </c:pt>
                <c:pt idx="56">
                  <c:v>0.1865693014365255</c:v>
                </c:pt>
                <c:pt idx="57">
                  <c:v>0.85846180012595363</c:v>
                </c:pt>
                <c:pt idx="58">
                  <c:v>-0.17418740406534361</c:v>
                </c:pt>
                <c:pt idx="59">
                  <c:v>0.42637587029039559</c:v>
                </c:pt>
                <c:pt idx="60">
                  <c:v>3.8014092468969807E-2</c:v>
                </c:pt>
                <c:pt idx="61">
                  <c:v>-0.9811289463190821</c:v>
                </c:pt>
                <c:pt idx="62">
                  <c:v>-1.1434165272610735</c:v>
                </c:pt>
                <c:pt idx="63">
                  <c:v>-0.72261469567034553</c:v>
                </c:pt>
                <c:pt idx="64">
                  <c:v>-1.7035977765191888</c:v>
                </c:pt>
                <c:pt idx="65">
                  <c:v>-0.86368245658624854</c:v>
                </c:pt>
                <c:pt idx="66">
                  <c:v>-1.5135444708774004</c:v>
                </c:pt>
                <c:pt idx="67">
                  <c:v>-0.68196483565083743</c:v>
                </c:pt>
                <c:pt idx="68">
                  <c:v>0.52619728754700379</c:v>
                </c:pt>
                <c:pt idx="69">
                  <c:v>3.858157461223684</c:v>
                </c:pt>
                <c:pt idx="70">
                  <c:v>1.1389517833891152</c:v>
                </c:pt>
                <c:pt idx="71">
                  <c:v>-1.4949915235469307</c:v>
                </c:pt>
                <c:pt idx="72">
                  <c:v>1.6689162342451098</c:v>
                </c:pt>
                <c:pt idx="73">
                  <c:v>-2.9470424871405303</c:v>
                </c:pt>
                <c:pt idx="74">
                  <c:v>-2.0442034670041478</c:v>
                </c:pt>
                <c:pt idx="75">
                  <c:v>3.2707083547009868</c:v>
                </c:pt>
                <c:pt idx="76">
                  <c:v>-0.58402129149769477</c:v>
                </c:pt>
                <c:pt idx="77">
                  <c:v>-0.59100060147873013</c:v>
                </c:pt>
                <c:pt idx="78">
                  <c:v>-3.025643422145686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38-A74C-A528-1EE69F5B5B4E}"/>
            </c:ext>
          </c:extLst>
        </c:ser>
        <c:ser>
          <c:idx val="2"/>
          <c:order val="2"/>
          <c:tx>
            <c:v>Beam output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alanine_pelvic_CORR!$AF$300:$AF$378</c:f>
                <c:numCache>
                  <c:formatCode>General</c:formatCode>
                  <c:ptCount val="79"/>
                  <c:pt idx="0">
                    <c:v>0.93200000000000005</c:v>
                  </c:pt>
                  <c:pt idx="1">
                    <c:v>0.93100000000000005</c:v>
                  </c:pt>
                  <c:pt idx="2">
                    <c:v>0.93212887151174018</c:v>
                  </c:pt>
                  <c:pt idx="3">
                    <c:v>0.94662096549244412</c:v>
                  </c:pt>
                  <c:pt idx="4">
                    <c:v>0.92547504485367216</c:v>
                  </c:pt>
                  <c:pt idx="5">
                    <c:v>1.1247822562402592</c:v>
                  </c:pt>
                  <c:pt idx="6">
                    <c:v>0.942644870631972</c:v>
                  </c:pt>
                  <c:pt idx="7">
                    <c:v>0.94173075188800281</c:v>
                  </c:pt>
                  <c:pt idx="8">
                    <c:v>0.93784159516248178</c:v>
                  </c:pt>
                  <c:pt idx="9">
                    <c:v>0.94367807421736061</c:v>
                  </c:pt>
                  <c:pt idx="10">
                    <c:v>1.1432124030607673</c:v>
                  </c:pt>
                  <c:pt idx="11">
                    <c:v>0.94367807421736061</c:v>
                  </c:pt>
                  <c:pt idx="12">
                    <c:v>0.89104593727423409</c:v>
                  </c:pt>
                  <c:pt idx="13">
                    <c:v>0.92836369641577376</c:v>
                  </c:pt>
                  <c:pt idx="14">
                    <c:v>0.9353350778693178</c:v>
                  </c:pt>
                  <c:pt idx="15">
                    <c:v>0.93383400737049338</c:v>
                  </c:pt>
                  <c:pt idx="16">
                    <c:v>0.93310740319516738</c:v>
                  </c:pt>
                  <c:pt idx="17">
                    <c:v>0.92928390602107458</c:v>
                  </c:pt>
                  <c:pt idx="18">
                    <c:v>0.92928390602107458</c:v>
                  </c:pt>
                  <c:pt idx="19">
                    <c:v>0.76902990500000001</c:v>
                  </c:pt>
                  <c:pt idx="20">
                    <c:v>0.77333563900000002</c:v>
                  </c:pt>
                  <c:pt idx="21">
                    <c:v>0.92248566734938764</c:v>
                  </c:pt>
                  <c:pt idx="22">
                    <c:v>0.75998320595160496</c:v>
                  </c:pt>
                  <c:pt idx="23">
                    <c:v>0.76236090342984553</c:v>
                  </c:pt>
                  <c:pt idx="24">
                    <c:v>0.76255749273329154</c:v>
                  </c:pt>
                  <c:pt idx="25">
                    <c:v>0.76473684204303749</c:v>
                  </c:pt>
                  <c:pt idx="26">
                    <c:v>0.93438030592725274</c:v>
                  </c:pt>
                  <c:pt idx="27">
                    <c:v>0.66165565319051045</c:v>
                  </c:pt>
                  <c:pt idx="28">
                    <c:v>0.93056858058342995</c:v>
                  </c:pt>
                  <c:pt idx="29">
                    <c:v>0.92867111346852504</c:v>
                  </c:pt>
                  <c:pt idx="30">
                    <c:v>1.1538238442510547</c:v>
                  </c:pt>
                  <c:pt idx="31">
                    <c:v>0.75250168311998034</c:v>
                  </c:pt>
                  <c:pt idx="32">
                    <c:v>0.77449502951602145</c:v>
                  </c:pt>
                  <c:pt idx="33">
                    <c:v>0.99832422126718967</c:v>
                  </c:pt>
                  <c:pt idx="34">
                    <c:v>0.7580755718567096</c:v>
                  </c:pt>
                  <c:pt idx="35">
                    <c:v>0.76237634992819636</c:v>
                  </c:pt>
                  <c:pt idx="36">
                    <c:v>0.76250626195578985</c:v>
                  </c:pt>
                  <c:pt idx="37">
                    <c:v>0.99263699297537955</c:v>
                  </c:pt>
                  <c:pt idx="38">
                    <c:v>0.99927575834812143</c:v>
                  </c:pt>
                  <c:pt idx="39">
                    <c:v>0.75874011841271716</c:v>
                  </c:pt>
                  <c:pt idx="40">
                    <c:v>0.75952832077665067</c:v>
                  </c:pt>
                  <c:pt idx="41">
                    <c:v>0.46052138965942507</c:v>
                  </c:pt>
                  <c:pt idx="42">
                    <c:v>0.46147866525732073</c:v>
                  </c:pt>
                  <c:pt idx="43">
                    <c:v>0.76764260141497642</c:v>
                  </c:pt>
                  <c:pt idx="44">
                    <c:v>0.78279222760180978</c:v>
                  </c:pt>
                  <c:pt idx="45">
                    <c:v>0.7606470138245145</c:v>
                  </c:pt>
                  <c:pt idx="46">
                    <c:v>0.75937806698978683</c:v>
                  </c:pt>
                  <c:pt idx="47">
                    <c:v>0.75918508943705254</c:v>
                  </c:pt>
                  <c:pt idx="48">
                    <c:v>0.75918508943705254</c:v>
                  </c:pt>
                  <c:pt idx="49">
                    <c:v>0.76337104279576939</c:v>
                  </c:pt>
                  <c:pt idx="50">
                    <c:v>0.99986996945161077</c:v>
                  </c:pt>
                  <c:pt idx="51">
                    <c:v>0.75731700215154885</c:v>
                  </c:pt>
                  <c:pt idx="52">
                    <c:v>0.75731700215154885</c:v>
                  </c:pt>
                  <c:pt idx="53">
                    <c:v>0.99744172409158782</c:v>
                  </c:pt>
                  <c:pt idx="54">
                    <c:v>0.78563573206495085</c:v>
                  </c:pt>
                  <c:pt idx="55">
                    <c:v>0.78563573206495085</c:v>
                  </c:pt>
                  <c:pt idx="56">
                    <c:v>0.99511853230538816</c:v>
                  </c:pt>
                  <c:pt idx="57">
                    <c:v>0.76334037952077693</c:v>
                  </c:pt>
                  <c:pt idx="58">
                    <c:v>0.76237129289686267</c:v>
                  </c:pt>
                  <c:pt idx="59">
                    <c:v>0.76344227536069098</c:v>
                  </c:pt>
                  <c:pt idx="60">
                    <c:v>0.76242494596803134</c:v>
                  </c:pt>
                  <c:pt idx="61">
                    <c:v>0.76324852655494535</c:v>
                  </c:pt>
                  <c:pt idx="62">
                    <c:v>0.76244531878989874</c:v>
                  </c:pt>
                  <c:pt idx="63">
                    <c:v>0.7686038257669866</c:v>
                  </c:pt>
                  <c:pt idx="64">
                    <c:v>0.76818540640409416</c:v>
                  </c:pt>
                  <c:pt idx="65">
                    <c:v>0.99245012737356375</c:v>
                  </c:pt>
                  <c:pt idx="66">
                    <c:v>0.99242584869732342</c:v>
                  </c:pt>
                  <c:pt idx="67">
                    <c:v>0.76780259404926399</c:v>
                  </c:pt>
                  <c:pt idx="68">
                    <c:v>0.77226870521529234</c:v>
                  </c:pt>
                  <c:pt idx="69">
                    <c:v>0.46435619273694861</c:v>
                  </c:pt>
                  <c:pt idx="70">
                    <c:v>0.46916700879178791</c:v>
                  </c:pt>
                  <c:pt idx="71">
                    <c:v>0.78209248985525082</c:v>
                  </c:pt>
                  <c:pt idx="72">
                    <c:v>0.7870681168684911</c:v>
                  </c:pt>
                  <c:pt idx="73">
                    <c:v>1.0119163966212246</c:v>
                  </c:pt>
                  <c:pt idx="74">
                    <c:v>1.0193134964800801</c:v>
                  </c:pt>
                  <c:pt idx="75">
                    <c:v>0.79339530224175925</c:v>
                  </c:pt>
                  <c:pt idx="76">
                    <c:v>0.79317399639960462</c:v>
                  </c:pt>
                  <c:pt idx="77">
                    <c:v>0.79317399639960462</c:v>
                  </c:pt>
                  <c:pt idx="78">
                    <c:v>1.0222932513962957</c:v>
                  </c:pt>
                </c:numCache>
              </c:numRef>
            </c:plus>
            <c:minus>
              <c:numRef>
                <c:f>alanine_pelvic_CORR!$AF$300:$AF$378</c:f>
                <c:numCache>
                  <c:formatCode>General</c:formatCode>
                  <c:ptCount val="79"/>
                  <c:pt idx="0">
                    <c:v>0.93200000000000005</c:v>
                  </c:pt>
                  <c:pt idx="1">
                    <c:v>0.93100000000000005</c:v>
                  </c:pt>
                  <c:pt idx="2">
                    <c:v>0.93212887151174018</c:v>
                  </c:pt>
                  <c:pt idx="3">
                    <c:v>0.94662096549244412</c:v>
                  </c:pt>
                  <c:pt idx="4">
                    <c:v>0.92547504485367216</c:v>
                  </c:pt>
                  <c:pt idx="5">
                    <c:v>1.1247822562402592</c:v>
                  </c:pt>
                  <c:pt idx="6">
                    <c:v>0.942644870631972</c:v>
                  </c:pt>
                  <c:pt idx="7">
                    <c:v>0.94173075188800281</c:v>
                  </c:pt>
                  <c:pt idx="8">
                    <c:v>0.93784159516248178</c:v>
                  </c:pt>
                  <c:pt idx="9">
                    <c:v>0.94367807421736061</c:v>
                  </c:pt>
                  <c:pt idx="10">
                    <c:v>1.1432124030607673</c:v>
                  </c:pt>
                  <c:pt idx="11">
                    <c:v>0.94367807421736061</c:v>
                  </c:pt>
                  <c:pt idx="12">
                    <c:v>0.89104593727423409</c:v>
                  </c:pt>
                  <c:pt idx="13">
                    <c:v>0.92836369641577376</c:v>
                  </c:pt>
                  <c:pt idx="14">
                    <c:v>0.9353350778693178</c:v>
                  </c:pt>
                  <c:pt idx="15">
                    <c:v>0.93383400737049338</c:v>
                  </c:pt>
                  <c:pt idx="16">
                    <c:v>0.93310740319516738</c:v>
                  </c:pt>
                  <c:pt idx="17">
                    <c:v>0.92928390602107458</c:v>
                  </c:pt>
                  <c:pt idx="18">
                    <c:v>0.92928390602107458</c:v>
                  </c:pt>
                  <c:pt idx="19">
                    <c:v>0.76902990500000001</c:v>
                  </c:pt>
                  <c:pt idx="20">
                    <c:v>0.77333563900000002</c:v>
                  </c:pt>
                  <c:pt idx="21">
                    <c:v>0.92248566734938764</c:v>
                  </c:pt>
                  <c:pt idx="22">
                    <c:v>0.75998320595160496</c:v>
                  </c:pt>
                  <c:pt idx="23">
                    <c:v>0.76236090342984553</c:v>
                  </c:pt>
                  <c:pt idx="24">
                    <c:v>0.76255749273329154</c:v>
                  </c:pt>
                  <c:pt idx="25">
                    <c:v>0.76473684204303749</c:v>
                  </c:pt>
                  <c:pt idx="26">
                    <c:v>0.93438030592725274</c:v>
                  </c:pt>
                  <c:pt idx="27">
                    <c:v>0.66165565319051045</c:v>
                  </c:pt>
                  <c:pt idx="28">
                    <c:v>0.93056858058342995</c:v>
                  </c:pt>
                  <c:pt idx="29">
                    <c:v>0.92867111346852504</c:v>
                  </c:pt>
                  <c:pt idx="30">
                    <c:v>1.1538238442510547</c:v>
                  </c:pt>
                  <c:pt idx="31">
                    <c:v>0.75250168311998034</c:v>
                  </c:pt>
                  <c:pt idx="32">
                    <c:v>0.77449502951602145</c:v>
                  </c:pt>
                  <c:pt idx="33">
                    <c:v>0.99832422126718967</c:v>
                  </c:pt>
                  <c:pt idx="34">
                    <c:v>0.7580755718567096</c:v>
                  </c:pt>
                  <c:pt idx="35">
                    <c:v>0.76237634992819636</c:v>
                  </c:pt>
                  <c:pt idx="36">
                    <c:v>0.76250626195578985</c:v>
                  </c:pt>
                  <c:pt idx="37">
                    <c:v>0.99263699297537955</c:v>
                  </c:pt>
                  <c:pt idx="38">
                    <c:v>0.99927575834812143</c:v>
                  </c:pt>
                  <c:pt idx="39">
                    <c:v>0.75874011841271716</c:v>
                  </c:pt>
                  <c:pt idx="40">
                    <c:v>0.75952832077665067</c:v>
                  </c:pt>
                  <c:pt idx="41">
                    <c:v>0.46052138965942507</c:v>
                  </c:pt>
                  <c:pt idx="42">
                    <c:v>0.46147866525732073</c:v>
                  </c:pt>
                  <c:pt idx="43">
                    <c:v>0.76764260141497642</c:v>
                  </c:pt>
                  <c:pt idx="44">
                    <c:v>0.78279222760180978</c:v>
                  </c:pt>
                  <c:pt idx="45">
                    <c:v>0.7606470138245145</c:v>
                  </c:pt>
                  <c:pt idx="46">
                    <c:v>0.75937806698978683</c:v>
                  </c:pt>
                  <c:pt idx="47">
                    <c:v>0.75918508943705254</c:v>
                  </c:pt>
                  <c:pt idx="48">
                    <c:v>0.75918508943705254</c:v>
                  </c:pt>
                  <c:pt idx="49">
                    <c:v>0.76337104279576939</c:v>
                  </c:pt>
                  <c:pt idx="50">
                    <c:v>0.99986996945161077</c:v>
                  </c:pt>
                  <c:pt idx="51">
                    <c:v>0.75731700215154885</c:v>
                  </c:pt>
                  <c:pt idx="52">
                    <c:v>0.75731700215154885</c:v>
                  </c:pt>
                  <c:pt idx="53">
                    <c:v>0.99744172409158782</c:v>
                  </c:pt>
                  <c:pt idx="54">
                    <c:v>0.78563573206495085</c:v>
                  </c:pt>
                  <c:pt idx="55">
                    <c:v>0.78563573206495085</c:v>
                  </c:pt>
                  <c:pt idx="56">
                    <c:v>0.99511853230538816</c:v>
                  </c:pt>
                  <c:pt idx="57">
                    <c:v>0.76334037952077693</c:v>
                  </c:pt>
                  <c:pt idx="58">
                    <c:v>0.76237129289686267</c:v>
                  </c:pt>
                  <c:pt idx="59">
                    <c:v>0.76344227536069098</c:v>
                  </c:pt>
                  <c:pt idx="60">
                    <c:v>0.76242494596803134</c:v>
                  </c:pt>
                  <c:pt idx="61">
                    <c:v>0.76324852655494535</c:v>
                  </c:pt>
                  <c:pt idx="62">
                    <c:v>0.76244531878989874</c:v>
                  </c:pt>
                  <c:pt idx="63">
                    <c:v>0.7686038257669866</c:v>
                  </c:pt>
                  <c:pt idx="64">
                    <c:v>0.76818540640409416</c:v>
                  </c:pt>
                  <c:pt idx="65">
                    <c:v>0.99245012737356375</c:v>
                  </c:pt>
                  <c:pt idx="66">
                    <c:v>0.99242584869732342</c:v>
                  </c:pt>
                  <c:pt idx="67">
                    <c:v>0.76780259404926399</c:v>
                  </c:pt>
                  <c:pt idx="68">
                    <c:v>0.77226870521529234</c:v>
                  </c:pt>
                  <c:pt idx="69">
                    <c:v>0.46435619273694861</c:v>
                  </c:pt>
                  <c:pt idx="70">
                    <c:v>0.46916700879178791</c:v>
                  </c:pt>
                  <c:pt idx="71">
                    <c:v>0.78209248985525082</c:v>
                  </c:pt>
                  <c:pt idx="72">
                    <c:v>0.7870681168684911</c:v>
                  </c:pt>
                  <c:pt idx="73">
                    <c:v>1.0119163966212246</c:v>
                  </c:pt>
                  <c:pt idx="74">
                    <c:v>1.0193134964800801</c:v>
                  </c:pt>
                  <c:pt idx="75">
                    <c:v>0.79339530224175925</c:v>
                  </c:pt>
                  <c:pt idx="76">
                    <c:v>0.79317399639960462</c:v>
                  </c:pt>
                  <c:pt idx="77">
                    <c:v>0.79317399639960462</c:v>
                  </c:pt>
                  <c:pt idx="78">
                    <c:v>1.0222932513962957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alanine_pelvic_CORR!$B$300:$B$378</c:f>
              <c:numCache>
                <c:formatCode>General</c:formatCode>
                <c:ptCount val="7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</c:numCache>
            </c:numRef>
          </c:cat>
          <c:val>
            <c:numRef>
              <c:f>alanine_pelvic_CORR!$AE$300:$AE$378</c:f>
              <c:numCache>
                <c:formatCode>0.000</c:formatCode>
                <c:ptCount val="79"/>
                <c:pt idx="0">
                  <c:v>0.96558554097548166</c:v>
                </c:pt>
                <c:pt idx="1">
                  <c:v>1.1857707509881434</c:v>
                </c:pt>
                <c:pt idx="2">
                  <c:v>0.89835278681473785</c:v>
                </c:pt>
                <c:pt idx="3">
                  <c:v>7.4790138214166468E-2</c:v>
                </c:pt>
                <c:pt idx="4">
                  <c:v>2.6555384048036923</c:v>
                </c:pt>
                <c:pt idx="5">
                  <c:v>3.1668651954502378</c:v>
                </c:pt>
                <c:pt idx="6">
                  <c:v>-0.64995490461233174</c:v>
                </c:pt>
                <c:pt idx="7">
                  <c:v>0.90942226279208582</c:v>
                </c:pt>
                <c:pt idx="8">
                  <c:v>-0.38321555128388257</c:v>
                </c:pt>
                <c:pt idx="9">
                  <c:v>-0.81552462372142287</c:v>
                </c:pt>
                <c:pt idx="10">
                  <c:v>0.4127047890077995</c:v>
                </c:pt>
                <c:pt idx="11">
                  <c:v>1.1316818735024519</c:v>
                </c:pt>
                <c:pt idx="12">
                  <c:v>-0.92118370960735441</c:v>
                </c:pt>
                <c:pt idx="13">
                  <c:v>1.7443464662302379</c:v>
                </c:pt>
                <c:pt idx="14">
                  <c:v>1.2829135147387105</c:v>
                </c:pt>
                <c:pt idx="15">
                  <c:v>0.51402527681522148</c:v>
                </c:pt>
                <c:pt idx="16">
                  <c:v>0.20159792943263011</c:v>
                </c:pt>
                <c:pt idx="17">
                  <c:v>1.4774587981939324</c:v>
                </c:pt>
                <c:pt idx="18">
                  <c:v>1.4774587981939324</c:v>
                </c:pt>
                <c:pt idx="19">
                  <c:v>2.3023104124999971</c:v>
                </c:pt>
                <c:pt idx="20">
                  <c:v>-1.1433530250000046</c:v>
                </c:pt>
                <c:pt idx="21">
                  <c:v>1.0629425572946285</c:v>
                </c:pt>
                <c:pt idx="22">
                  <c:v>4.7007392150016952E-2</c:v>
                </c:pt>
                <c:pt idx="23">
                  <c:v>1.3276015126378249</c:v>
                </c:pt>
                <c:pt idx="24">
                  <c:v>-1.1047685622377477</c:v>
                </c:pt>
                <c:pt idx="25">
                  <c:v>-0.16649725284106554</c:v>
                </c:pt>
                <c:pt idx="26">
                  <c:v>0.99800079553995447</c:v>
                </c:pt>
                <c:pt idx="27">
                  <c:v>-1.062959064592345</c:v>
                </c:pt>
                <c:pt idx="28">
                  <c:v>1.9732303141574956</c:v>
                </c:pt>
                <c:pt idx="29">
                  <c:v>2.3423611625204939</c:v>
                </c:pt>
                <c:pt idx="30">
                  <c:v>-1.2547983472351154</c:v>
                </c:pt>
                <c:pt idx="31">
                  <c:v>0.52974789897604324</c:v>
                </c:pt>
                <c:pt idx="32">
                  <c:v>0.11930439638340044</c:v>
                </c:pt>
                <c:pt idx="33">
                  <c:v>0.18525350761064988</c:v>
                </c:pt>
                <c:pt idx="34">
                  <c:v>-1.1369366234881364</c:v>
                </c:pt>
                <c:pt idx="35">
                  <c:v>-0.68208891100834146</c:v>
                </c:pt>
                <c:pt idx="36">
                  <c:v>-0.74072878701457945</c:v>
                </c:pt>
                <c:pt idx="37">
                  <c:v>-0.44815758698686059</c:v>
                </c:pt>
                <c:pt idx="38">
                  <c:v>-0.97225139274464456</c:v>
                </c:pt>
                <c:pt idx="39">
                  <c:v>-0.8712307299662434</c:v>
                </c:pt>
                <c:pt idx="40">
                  <c:v>-1.4953319547484196</c:v>
                </c:pt>
                <c:pt idx="41">
                  <c:v>-2.1402181009705118E-2</c:v>
                </c:pt>
                <c:pt idx="42">
                  <c:v>-0.97375729281759593</c:v>
                </c:pt>
                <c:pt idx="43">
                  <c:v>-1.8213174366628313</c:v>
                </c:pt>
                <c:pt idx="44">
                  <c:v>-1.5552388230222667</c:v>
                </c:pt>
                <c:pt idx="45">
                  <c:v>-1.5160143456186506</c:v>
                </c:pt>
                <c:pt idx="46">
                  <c:v>-0.644556098750943</c:v>
                </c:pt>
                <c:pt idx="47">
                  <c:v>-1.8695770310742708</c:v>
                </c:pt>
                <c:pt idx="48">
                  <c:v>-1.8695770310742708</c:v>
                </c:pt>
                <c:pt idx="49">
                  <c:v>-0.91012872624089092</c:v>
                </c:pt>
                <c:pt idx="50">
                  <c:v>-2.0420214391248841</c:v>
                </c:pt>
                <c:pt idx="51">
                  <c:v>-1.3124990300621886</c:v>
                </c:pt>
                <c:pt idx="52">
                  <c:v>-1.3124990300621886</c:v>
                </c:pt>
                <c:pt idx="53">
                  <c:v>-1.903090913558058</c:v>
                </c:pt>
                <c:pt idx="54">
                  <c:v>-1.7320219880354861</c:v>
                </c:pt>
                <c:pt idx="55">
                  <c:v>-1.7320219880354861</c:v>
                </c:pt>
                <c:pt idx="56">
                  <c:v>-1.7144399575565166</c:v>
                </c:pt>
                <c:pt idx="57">
                  <c:v>-0.99206916649725074</c:v>
                </c:pt>
                <c:pt idx="58">
                  <c:v>-0.36586305340005665</c:v>
                </c:pt>
                <c:pt idx="59">
                  <c:v>-1.3082744536599817</c:v>
                </c:pt>
                <c:pt idx="60">
                  <c:v>-0.32772160523690119</c:v>
                </c:pt>
                <c:pt idx="61">
                  <c:v>-0.75645970891735292</c:v>
                </c:pt>
                <c:pt idx="62">
                  <c:v>0.36126175191059634</c:v>
                </c:pt>
                <c:pt idx="63">
                  <c:v>-0.65092521833136774</c:v>
                </c:pt>
                <c:pt idx="64">
                  <c:v>9.424944722243947E-2</c:v>
                </c:pt>
                <c:pt idx="65">
                  <c:v>0.5380619164068946</c:v>
                </c:pt>
                <c:pt idx="66">
                  <c:v>1.9018027964342417</c:v>
                </c:pt>
                <c:pt idx="67">
                  <c:v>-0.36488037814405483</c:v>
                </c:pt>
                <c:pt idx="68">
                  <c:v>-0.42738753382693273</c:v>
                </c:pt>
                <c:pt idx="69">
                  <c:v>-0.43921314739731809</c:v>
                </c:pt>
                <c:pt idx="70">
                  <c:v>-1.9802273390492673</c:v>
                </c:pt>
                <c:pt idx="71">
                  <c:v>-1.1317908657844689</c:v>
                </c:pt>
                <c:pt idx="72">
                  <c:v>-1.5838887971434379</c:v>
                </c:pt>
                <c:pt idx="73">
                  <c:v>-1.2171851918102863</c:v>
                </c:pt>
                <c:pt idx="74">
                  <c:v>-1.5356069645721184</c:v>
                </c:pt>
                <c:pt idx="75">
                  <c:v>-1.4517367896909044</c:v>
                </c:pt>
                <c:pt idx="76">
                  <c:v>-2.2087176686726084</c:v>
                </c:pt>
                <c:pt idx="77">
                  <c:v>-2.2087176686726084</c:v>
                </c:pt>
                <c:pt idx="78">
                  <c:v>-1.1680382250389367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38-A74C-A528-1EE69F5B5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5844600"/>
        <c:axId val="605840664"/>
      </c:barChart>
      <c:catAx>
        <c:axId val="605844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/>
                  <a:t>Beam</a:t>
                </a:r>
                <a:r>
                  <a:rPr lang="nl-BE" baseline="0"/>
                  <a:t> number</a:t>
                </a:r>
                <a:endParaRPr lang="nl-B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05840664"/>
        <c:crosses val="autoZero"/>
        <c:auto val="1"/>
        <c:lblAlgn val="ctr"/>
        <c:lblOffset val="0"/>
        <c:noMultiLvlLbl val="0"/>
      </c:catAx>
      <c:valAx>
        <c:axId val="605840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t" anchorCtr="0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difference</a:t>
                </a:r>
                <a:r>
                  <a:rPr lang="en-GB" baseline="0"/>
                  <a:t> % from calculated dose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2.1424889003636875E-2"/>
              <c:y val="0.285656393765716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t" anchorCtr="0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05844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240475504360169"/>
          <c:y val="0.14545098039215687"/>
          <c:w val="0.2666037368474341"/>
          <c:h val="6.61769337656322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Distribution</a:t>
            </a:r>
            <a:r>
              <a:rPr lang="en-GB" baseline="0"/>
              <a:t> used algorithms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A0-7F4C-A710-3CCB475383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A0-7F4C-A710-3CCB475383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A0-7F4C-A710-3CCB475383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A0-7F4C-A710-3CCB4753831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A0-7F4C-A710-3CCB4753831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A0-7F4C-A710-3CCB47538313}"/>
              </c:ext>
            </c:extLst>
          </c:dPt>
          <c:cat>
            <c:strRef>
              <c:f>alanine_pelvic_CORR!$FS$51:$FS$56</c:f>
              <c:strCache>
                <c:ptCount val="6"/>
                <c:pt idx="0">
                  <c:v>AAA</c:v>
                </c:pt>
                <c:pt idx="1">
                  <c:v>Acuros Dm</c:v>
                </c:pt>
                <c:pt idx="2">
                  <c:v>CCC</c:v>
                </c:pt>
                <c:pt idx="3">
                  <c:v>Convolution Superposition</c:v>
                </c:pt>
                <c:pt idx="4">
                  <c:v>Monte Carlo</c:v>
                </c:pt>
                <c:pt idx="5">
                  <c:v>VoLO (GPU Collapsed Cone Superposition)</c:v>
                </c:pt>
              </c:strCache>
            </c:strRef>
          </c:cat>
          <c:val>
            <c:numRef>
              <c:f>alanine_pelvic_CORR!$FU$51:$FU$56</c:f>
              <c:numCache>
                <c:formatCode>0.00</c:formatCode>
                <c:ptCount val="6"/>
                <c:pt idx="0">
                  <c:v>32.911392405063289</c:v>
                </c:pt>
                <c:pt idx="1">
                  <c:v>10.126582278481013</c:v>
                </c:pt>
                <c:pt idx="2">
                  <c:v>18.9873417721519</c:v>
                </c:pt>
                <c:pt idx="3">
                  <c:v>1.2658227848101267</c:v>
                </c:pt>
                <c:pt idx="4">
                  <c:v>34.177215189873415</c:v>
                </c:pt>
                <c:pt idx="5">
                  <c:v>2.5316455696202533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EA0-7F4C-A710-3CCB47538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Gamma analysis 3%/3mm  beams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99-4748-B4C9-290D6DF2A6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99-4748-B4C9-290D6DF2A62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99-4748-B4C9-290D6DF2A62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99-4748-B4C9-290D6DF2A623}"/>
              </c:ext>
            </c:extLst>
          </c:dPt>
          <c:cat>
            <c:strRef>
              <c:f>film_pelvic_CORR!$HL$88:$HL$91</c:f>
              <c:strCache>
                <c:ptCount val="4"/>
                <c:pt idx="0">
                  <c:v>nr. of beams &gt;98% </c:v>
                </c:pt>
                <c:pt idx="1">
                  <c:v>nr. of beams 98%-95%</c:v>
                </c:pt>
                <c:pt idx="2">
                  <c:v>nr. of beams 95%-90%</c:v>
                </c:pt>
                <c:pt idx="3">
                  <c:v>nr. of beams &lt;90%</c:v>
                </c:pt>
              </c:strCache>
            </c:strRef>
          </c:cat>
          <c:val>
            <c:numRef>
              <c:f>film_pelvic_CORR!$HN$88:$HN$91</c:f>
              <c:numCache>
                <c:formatCode>0.0</c:formatCode>
                <c:ptCount val="4"/>
                <c:pt idx="0">
                  <c:v>68.35443037974683</c:v>
                </c:pt>
                <c:pt idx="1">
                  <c:v>20.253164556962027</c:v>
                </c:pt>
                <c:pt idx="2">
                  <c:v>6.3291139240506329</c:v>
                </c:pt>
                <c:pt idx="3">
                  <c:v>5.0632911392405067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99-4748-B4C9-290D6DF2A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nl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Distribution</a:t>
            </a:r>
            <a:r>
              <a:rPr lang="en-GB" baseline="0"/>
              <a:t> used algorithms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DD-E949-9CC0-EA3B837DE4F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DD-E949-9CC0-EA3B837DE4F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DD-E949-9CC0-EA3B837DE4F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DD-E949-9CC0-EA3B837DE4F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DD-E949-9CC0-EA3B837DE4F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DD-E949-9CC0-EA3B837DE4F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2DD-E949-9CC0-EA3B837DE4F1}"/>
              </c:ext>
            </c:extLst>
          </c:dPt>
          <c:cat>
            <c:strRef>
              <c:f>alanine_SRS_CORR!$FA$58:$FA$64</c:f>
              <c:strCache>
                <c:ptCount val="7"/>
                <c:pt idx="0">
                  <c:v>AAA</c:v>
                </c:pt>
                <c:pt idx="1">
                  <c:v>Acuros Dm</c:v>
                </c:pt>
                <c:pt idx="2">
                  <c:v>Adaptive CC</c:v>
                </c:pt>
                <c:pt idx="3">
                  <c:v>CCC</c:v>
                </c:pt>
                <c:pt idx="4">
                  <c:v>Monte Carlo</c:v>
                </c:pt>
                <c:pt idx="5">
                  <c:v>PBC</c:v>
                </c:pt>
                <c:pt idx="6">
                  <c:v>Ray Tracing</c:v>
                </c:pt>
              </c:strCache>
            </c:strRef>
          </c:cat>
          <c:val>
            <c:numRef>
              <c:f>alanine_SRS_CORR!$FC$58:$FC$64</c:f>
              <c:numCache>
                <c:formatCode>0.00</c:formatCode>
                <c:ptCount val="7"/>
                <c:pt idx="0">
                  <c:v>17.391304347826086</c:v>
                </c:pt>
                <c:pt idx="1">
                  <c:v>13.043478260869565</c:v>
                </c:pt>
                <c:pt idx="2">
                  <c:v>2.1739130434782608</c:v>
                </c:pt>
                <c:pt idx="3">
                  <c:v>15.217391304347826</c:v>
                </c:pt>
                <c:pt idx="4">
                  <c:v>39.130434782608695</c:v>
                </c:pt>
                <c:pt idx="5">
                  <c:v>10.869565217391305</c:v>
                </c:pt>
                <c:pt idx="6">
                  <c:v>2.1739130434782608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DD-E949-9CC0-EA3B837DE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aseline="0"/>
              <a:t>SRS alanine/EPR results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0.10621757942935105"/>
          <c:y val="0.11773090284406516"/>
          <c:w val="0.85194233603006364"/>
          <c:h val="0.69016601504467379"/>
        </c:manualLayout>
      </c:layout>
      <c:barChart>
        <c:barDir val="col"/>
        <c:grouping val="clustered"/>
        <c:varyColors val="0"/>
        <c:ser>
          <c:idx val="0"/>
          <c:order val="0"/>
          <c:tx>
            <c:v>SRS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alanine_SRS_CORR!$V$300:$V$345</c:f>
                <c:numCache>
                  <c:formatCode>General</c:formatCode>
                  <c:ptCount val="46"/>
                  <c:pt idx="0">
                    <c:v>0.66800000000000004</c:v>
                  </c:pt>
                  <c:pt idx="1">
                    <c:v>0.92702444840580611</c:v>
                  </c:pt>
                  <c:pt idx="2">
                    <c:v>0.9469778414036808</c:v>
                  </c:pt>
                  <c:pt idx="3">
                    <c:v>0.70039026534656945</c:v>
                  </c:pt>
                  <c:pt idx="4">
                    <c:v>0.86273773123430053</c:v>
                  </c:pt>
                  <c:pt idx="5">
                    <c:v>0.8980448700726632</c:v>
                  </c:pt>
                  <c:pt idx="6">
                    <c:v>0.69513265292483484</c:v>
                  </c:pt>
                  <c:pt idx="7">
                    <c:v>0.82748477025531186</c:v>
                  </c:pt>
                  <c:pt idx="8">
                    <c:v>0.83465118583495757</c:v>
                  </c:pt>
                  <c:pt idx="9">
                    <c:v>0.80854124697409024</c:v>
                  </c:pt>
                  <c:pt idx="10">
                    <c:v>0.90910957553727845</c:v>
                  </c:pt>
                  <c:pt idx="11">
                    <c:v>0.99962914299670547</c:v>
                  </c:pt>
                  <c:pt idx="12">
                    <c:v>0.54910919567807548</c:v>
                  </c:pt>
                  <c:pt idx="13">
                    <c:v>0.55272526479130069</c:v>
                  </c:pt>
                  <c:pt idx="14">
                    <c:v>0.53042563512248309</c:v>
                  </c:pt>
                  <c:pt idx="15">
                    <c:v>0.52905944064168531</c:v>
                  </c:pt>
                  <c:pt idx="16">
                    <c:v>0.67919529243741916</c:v>
                  </c:pt>
                  <c:pt idx="17">
                    <c:v>0.66738496135941516</c:v>
                  </c:pt>
                  <c:pt idx="18">
                    <c:v>0.79850382074414006</c:v>
                  </c:pt>
                  <c:pt idx="19">
                    <c:v>0.80331567100573342</c:v>
                  </c:pt>
                  <c:pt idx="20">
                    <c:v>0.79705507140822618</c:v>
                  </c:pt>
                  <c:pt idx="21">
                    <c:v>0.80089654067431604</c:v>
                  </c:pt>
                  <c:pt idx="22">
                    <c:v>0.9025592119448228</c:v>
                  </c:pt>
                  <c:pt idx="23">
                    <c:v>0.66546775007050729</c:v>
                  </c:pt>
                  <c:pt idx="24">
                    <c:v>0.99537413897701088</c:v>
                  </c:pt>
                  <c:pt idx="25">
                    <c:v>0.80277070146781127</c:v>
                  </c:pt>
                  <c:pt idx="26">
                    <c:v>0.80348050304653917</c:v>
                  </c:pt>
                  <c:pt idx="27">
                    <c:v>0.83479825622185355</c:v>
                  </c:pt>
                  <c:pt idx="28">
                    <c:v>0.83401147519555563</c:v>
                  </c:pt>
                  <c:pt idx="29">
                    <c:v>0.83897671643436167</c:v>
                  </c:pt>
                  <c:pt idx="30">
                    <c:v>0.83914116773316372</c:v>
                  </c:pt>
                  <c:pt idx="31">
                    <c:v>0.83933459019190582</c:v>
                  </c:pt>
                  <c:pt idx="32">
                    <c:v>0.83961706267714431</c:v>
                  </c:pt>
                  <c:pt idx="33">
                    <c:v>0.88157490362394975</c:v>
                  </c:pt>
                  <c:pt idx="34">
                    <c:v>0.88332643734627869</c:v>
                  </c:pt>
                  <c:pt idx="35">
                    <c:v>1.1109540115585816</c:v>
                  </c:pt>
                  <c:pt idx="36">
                    <c:v>0.805708809186788</c:v>
                  </c:pt>
                  <c:pt idx="37">
                    <c:v>0.81048330338936492</c:v>
                  </c:pt>
                  <c:pt idx="38">
                    <c:v>0.67762401634679259</c:v>
                  </c:pt>
                  <c:pt idx="39">
                    <c:v>0.80985708989111216</c:v>
                  </c:pt>
                  <c:pt idx="40">
                    <c:v>0.81443413812948595</c:v>
                  </c:pt>
                  <c:pt idx="41">
                    <c:v>0.68076389597753961</c:v>
                  </c:pt>
                  <c:pt idx="42">
                    <c:v>0.86920535360339901</c:v>
                  </c:pt>
                  <c:pt idx="43">
                    <c:v>0.87333690067605341</c:v>
                  </c:pt>
                  <c:pt idx="44">
                    <c:v>0.87230845498347553</c:v>
                  </c:pt>
                  <c:pt idx="45">
                    <c:v>0.84372755289303725</c:v>
                  </c:pt>
                </c:numCache>
              </c:numRef>
            </c:plus>
            <c:minus>
              <c:numRef>
                <c:f>alanine_SRS_CORR!$V$300:$V$345</c:f>
                <c:numCache>
                  <c:formatCode>General</c:formatCode>
                  <c:ptCount val="46"/>
                  <c:pt idx="0">
                    <c:v>0.66800000000000004</c:v>
                  </c:pt>
                  <c:pt idx="1">
                    <c:v>0.92702444840580611</c:v>
                  </c:pt>
                  <c:pt idx="2">
                    <c:v>0.9469778414036808</c:v>
                  </c:pt>
                  <c:pt idx="3">
                    <c:v>0.70039026534656945</c:v>
                  </c:pt>
                  <c:pt idx="4">
                    <c:v>0.86273773123430053</c:v>
                  </c:pt>
                  <c:pt idx="5">
                    <c:v>0.8980448700726632</c:v>
                  </c:pt>
                  <c:pt idx="6">
                    <c:v>0.69513265292483484</c:v>
                  </c:pt>
                  <c:pt idx="7">
                    <c:v>0.82748477025531186</c:v>
                  </c:pt>
                  <c:pt idx="8">
                    <c:v>0.83465118583495757</c:v>
                  </c:pt>
                  <c:pt idx="9">
                    <c:v>0.80854124697409024</c:v>
                  </c:pt>
                  <c:pt idx="10">
                    <c:v>0.90910957553727845</c:v>
                  </c:pt>
                  <c:pt idx="11">
                    <c:v>0.99962914299670547</c:v>
                  </c:pt>
                  <c:pt idx="12">
                    <c:v>0.54910919567807548</c:v>
                  </c:pt>
                  <c:pt idx="13">
                    <c:v>0.55272526479130069</c:v>
                  </c:pt>
                  <c:pt idx="14">
                    <c:v>0.53042563512248309</c:v>
                  </c:pt>
                  <c:pt idx="15">
                    <c:v>0.52905944064168531</c:v>
                  </c:pt>
                  <c:pt idx="16">
                    <c:v>0.67919529243741916</c:v>
                  </c:pt>
                  <c:pt idx="17">
                    <c:v>0.66738496135941516</c:v>
                  </c:pt>
                  <c:pt idx="18">
                    <c:v>0.79850382074414006</c:v>
                  </c:pt>
                  <c:pt idx="19">
                    <c:v>0.80331567100573342</c:v>
                  </c:pt>
                  <c:pt idx="20">
                    <c:v>0.79705507140822618</c:v>
                  </c:pt>
                  <c:pt idx="21">
                    <c:v>0.80089654067431604</c:v>
                  </c:pt>
                  <c:pt idx="22">
                    <c:v>0.9025592119448228</c:v>
                  </c:pt>
                  <c:pt idx="23">
                    <c:v>0.66546775007050729</c:v>
                  </c:pt>
                  <c:pt idx="24">
                    <c:v>0.99537413897701088</c:v>
                  </c:pt>
                  <c:pt idx="25">
                    <c:v>0.80277070146781127</c:v>
                  </c:pt>
                  <c:pt idx="26">
                    <c:v>0.80348050304653917</c:v>
                  </c:pt>
                  <c:pt idx="27">
                    <c:v>0.83479825622185355</c:v>
                  </c:pt>
                  <c:pt idx="28">
                    <c:v>0.83401147519555563</c:v>
                  </c:pt>
                  <c:pt idx="29">
                    <c:v>0.83897671643436167</c:v>
                  </c:pt>
                  <c:pt idx="30">
                    <c:v>0.83914116773316372</c:v>
                  </c:pt>
                  <c:pt idx="31">
                    <c:v>0.83933459019190582</c:v>
                  </c:pt>
                  <c:pt idx="32">
                    <c:v>0.83961706267714431</c:v>
                  </c:pt>
                  <c:pt idx="33">
                    <c:v>0.88157490362394975</c:v>
                  </c:pt>
                  <c:pt idx="34">
                    <c:v>0.88332643734627869</c:v>
                  </c:pt>
                  <c:pt idx="35">
                    <c:v>1.1109540115585816</c:v>
                  </c:pt>
                  <c:pt idx="36">
                    <c:v>0.805708809186788</c:v>
                  </c:pt>
                  <c:pt idx="37">
                    <c:v>0.81048330338936492</c:v>
                  </c:pt>
                  <c:pt idx="38">
                    <c:v>0.67762401634679259</c:v>
                  </c:pt>
                  <c:pt idx="39">
                    <c:v>0.80985708989111216</c:v>
                  </c:pt>
                  <c:pt idx="40">
                    <c:v>0.81443413812948595</c:v>
                  </c:pt>
                  <c:pt idx="41">
                    <c:v>0.68076389597753961</c:v>
                  </c:pt>
                  <c:pt idx="42">
                    <c:v>0.86920535360339901</c:v>
                  </c:pt>
                  <c:pt idx="43">
                    <c:v>0.87333690067605341</c:v>
                  </c:pt>
                  <c:pt idx="44">
                    <c:v>0.87230845498347553</c:v>
                  </c:pt>
                  <c:pt idx="45">
                    <c:v>0.84372755289303725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alanine_SRS_CORR!$B$300:$B$345</c:f>
              <c:numCache>
                <c:formatCode>General</c:formatCode>
                <c:ptCount val="4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</c:numCache>
            </c:numRef>
          </c:cat>
          <c:val>
            <c:numRef>
              <c:f>alanine_SRS_CORR!$W$300:$W$345</c:f>
              <c:numCache>
                <c:formatCode>0.000</c:formatCode>
                <c:ptCount val="46"/>
                <c:pt idx="0">
                  <c:v>1.2839788710542561</c:v>
                </c:pt>
                <c:pt idx="1">
                  <c:v>-0.56051109209601835</c:v>
                </c:pt>
                <c:pt idx="2">
                  <c:v>-1.4116118820827397</c:v>
                </c:pt>
                <c:pt idx="3">
                  <c:v>3.7934739356951908</c:v>
                </c:pt>
                <c:pt idx="4">
                  <c:v>1.791542123413671</c:v>
                </c:pt>
                <c:pt idx="5">
                  <c:v>3.7272966444950706</c:v>
                </c:pt>
                <c:pt idx="6">
                  <c:v>2.3383086275194049</c:v>
                </c:pt>
                <c:pt idx="7">
                  <c:v>2.5006709694133207</c:v>
                </c:pt>
                <c:pt idx="8">
                  <c:v>2.8127097618297876</c:v>
                </c:pt>
                <c:pt idx="9">
                  <c:v>-5.357017858679064E-2</c:v>
                </c:pt>
                <c:pt idx="10">
                  <c:v>2.1680798018508334</c:v>
                </c:pt>
                <c:pt idx="11">
                  <c:v>1.7938711187055174</c:v>
                </c:pt>
                <c:pt idx="12">
                  <c:v>3.101497367100337</c:v>
                </c:pt>
                <c:pt idx="13">
                  <c:v>1.5182942531809551</c:v>
                </c:pt>
                <c:pt idx="14">
                  <c:v>-2.1090479350049036</c:v>
                </c:pt>
                <c:pt idx="15">
                  <c:v>-1.6996295720016106</c:v>
                </c:pt>
                <c:pt idx="16">
                  <c:v>1.9553541040711104</c:v>
                </c:pt>
                <c:pt idx="17">
                  <c:v>-7.4405700180247281E-3</c:v>
                </c:pt>
                <c:pt idx="18">
                  <c:v>0.44381636138026037</c:v>
                </c:pt>
                <c:pt idx="19">
                  <c:v>-0.68287719916550549</c:v>
                </c:pt>
                <c:pt idx="20">
                  <c:v>2.8595322937225536</c:v>
                </c:pt>
                <c:pt idx="21">
                  <c:v>4.4875186249827452</c:v>
                </c:pt>
                <c:pt idx="22">
                  <c:v>-0.23387361363591896</c:v>
                </c:pt>
                <c:pt idx="23">
                  <c:v>-0.72889785308521615</c:v>
                </c:pt>
                <c:pt idx="24">
                  <c:v>1.8135168253458014</c:v>
                </c:pt>
                <c:pt idx="25">
                  <c:v>1.3328738971356022</c:v>
                </c:pt>
                <c:pt idx="26">
                  <c:v>1.9292909924078296</c:v>
                </c:pt>
                <c:pt idx="27">
                  <c:v>1.7298347414983697</c:v>
                </c:pt>
                <c:pt idx="28">
                  <c:v>2.0283530810680386</c:v>
                </c:pt>
                <c:pt idx="29">
                  <c:v>1.298510000607596</c:v>
                </c:pt>
                <c:pt idx="30">
                  <c:v>1.0103693685799207</c:v>
                </c:pt>
                <c:pt idx="31">
                  <c:v>0.86091283660389939</c:v>
                </c:pt>
                <c:pt idx="32">
                  <c:v>0.56853498264558477</c:v>
                </c:pt>
                <c:pt idx="33">
                  <c:v>0.84383777084707112</c:v>
                </c:pt>
                <c:pt idx="34">
                  <c:v>0.1317650723677084</c:v>
                </c:pt>
                <c:pt idx="35">
                  <c:v>1.6016867353718274</c:v>
                </c:pt>
                <c:pt idx="36">
                  <c:v>2.4864197652772582</c:v>
                </c:pt>
                <c:pt idx="37">
                  <c:v>-6.0639213489891741</c:v>
                </c:pt>
                <c:pt idx="38">
                  <c:v>-6.7073757134116283</c:v>
                </c:pt>
                <c:pt idx="39">
                  <c:v>-6.2922276978347025</c:v>
                </c:pt>
                <c:pt idx="40">
                  <c:v>-6.4710338345848921</c:v>
                </c:pt>
                <c:pt idx="41">
                  <c:v>-0.62776096794949754</c:v>
                </c:pt>
                <c:pt idx="42">
                  <c:v>-0.50300074883718993</c:v>
                </c:pt>
                <c:pt idx="43">
                  <c:v>-4.4826499700822087E-2</c:v>
                </c:pt>
                <c:pt idx="44">
                  <c:v>-5.7181118268441633E-2</c:v>
                </c:pt>
                <c:pt idx="45">
                  <c:v>3.8392862203721725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94-7D48-91E1-B765DC60DA23}"/>
            </c:ext>
          </c:extLst>
        </c:ser>
        <c:ser>
          <c:idx val="2"/>
          <c:order val="1"/>
          <c:tx>
            <c:v>Beam output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alanine_SRS_CORR!$Z$300:$Z$345</c:f>
                <c:numCache>
                  <c:formatCode>General</c:formatCode>
                  <c:ptCount val="46"/>
                  <c:pt idx="0">
                    <c:v>0.94662096549244412</c:v>
                  </c:pt>
                  <c:pt idx="1">
                    <c:v>1.0173248305743072</c:v>
                  </c:pt>
                  <c:pt idx="2">
                    <c:v>0.77910393673400724</c:v>
                  </c:pt>
                  <c:pt idx="3">
                    <c:v>0.84824491540852776</c:v>
                  </c:pt>
                  <c:pt idx="4">
                    <c:v>0.76002610726231323</c:v>
                  </c:pt>
                  <c:pt idx="5">
                    <c:v>0.76002610726231323</c:v>
                  </c:pt>
                  <c:pt idx="6">
                    <c:v>0.85588391074970038</c:v>
                  </c:pt>
                  <c:pt idx="7">
                    <c:v>0.85588391074970038</c:v>
                  </c:pt>
                  <c:pt idx="8">
                    <c:v>0.86771168418217126</c:v>
                  </c:pt>
                  <c:pt idx="9">
                    <c:v>0.75610487258075332</c:v>
                  </c:pt>
                  <c:pt idx="10">
                    <c:v>0.81606421273159335</c:v>
                  </c:pt>
                  <c:pt idx="11">
                    <c:v>0.75640364490701828</c:v>
                  </c:pt>
                  <c:pt idx="14">
                    <c:v>0.43384230802370516</c:v>
                  </c:pt>
                  <c:pt idx="15">
                    <c:v>0.83844454441546579</c:v>
                  </c:pt>
                  <c:pt idx="16">
                    <c:v>1.1538238442510547</c:v>
                  </c:pt>
                  <c:pt idx="17">
                    <c:v>0.84431741038532593</c:v>
                  </c:pt>
                  <c:pt idx="18">
                    <c:v>0.7580755718567096</c:v>
                  </c:pt>
                  <c:pt idx="19">
                    <c:v>0.76237634992819636</c:v>
                  </c:pt>
                  <c:pt idx="20">
                    <c:v>0.99263699297537955</c:v>
                  </c:pt>
                  <c:pt idx="21">
                    <c:v>0.99927575834812143</c:v>
                  </c:pt>
                  <c:pt idx="22">
                    <c:v>0.75874011841271716</c:v>
                  </c:pt>
                  <c:pt idx="23">
                    <c:v>0.75952832077665067</c:v>
                  </c:pt>
                  <c:pt idx="24">
                    <c:v>0.76404983199931886</c:v>
                  </c:pt>
                  <c:pt idx="25">
                    <c:v>0.46052138965942507</c:v>
                  </c:pt>
                  <c:pt idx="26">
                    <c:v>0.46147866525732073</c:v>
                  </c:pt>
                  <c:pt idx="27">
                    <c:v>0.75918508943705254</c:v>
                  </c:pt>
                  <c:pt idx="28">
                    <c:v>0.99986996945161077</c:v>
                  </c:pt>
                  <c:pt idx="29">
                    <c:v>0.75731700215154885</c:v>
                  </c:pt>
                  <c:pt idx="30">
                    <c:v>0.99744172409158782</c:v>
                  </c:pt>
                  <c:pt idx="31">
                    <c:v>0.78563573206495085</c:v>
                  </c:pt>
                  <c:pt idx="32">
                    <c:v>0.99511853230538816</c:v>
                  </c:pt>
                  <c:pt idx="33">
                    <c:v>0.76334037952077693</c:v>
                  </c:pt>
                  <c:pt idx="34">
                    <c:v>0.76344227536069098</c:v>
                  </c:pt>
                  <c:pt idx="35">
                    <c:v>0.76187488827733052</c:v>
                  </c:pt>
                  <c:pt idx="36">
                    <c:v>0.99709069775598502</c:v>
                  </c:pt>
                  <c:pt idx="37">
                    <c:v>0.76244531878989874</c:v>
                  </c:pt>
                  <c:pt idx="38">
                    <c:v>0.7686038257669866</c:v>
                  </c:pt>
                  <c:pt idx="39">
                    <c:v>0.99245012737356375</c:v>
                  </c:pt>
                  <c:pt idx="40">
                    <c:v>0.99242584869732342</c:v>
                  </c:pt>
                  <c:pt idx="41">
                    <c:v>0.78888677010906183</c:v>
                  </c:pt>
                  <c:pt idx="42">
                    <c:v>1.0119163966212246</c:v>
                  </c:pt>
                  <c:pt idx="43">
                    <c:v>0.79317399639960462</c:v>
                  </c:pt>
                  <c:pt idx="44">
                    <c:v>1.0222932513962957</c:v>
                  </c:pt>
                  <c:pt idx="45">
                    <c:v>1.0223704697199523</c:v>
                  </c:pt>
                </c:numCache>
              </c:numRef>
            </c:plus>
            <c:minus>
              <c:numRef>
                <c:f>alanine_SRS_CORR!$Z$300:$Z$345</c:f>
                <c:numCache>
                  <c:formatCode>General</c:formatCode>
                  <c:ptCount val="46"/>
                  <c:pt idx="0">
                    <c:v>0.94662096549244412</c:v>
                  </c:pt>
                  <c:pt idx="1">
                    <c:v>1.0173248305743072</c:v>
                  </c:pt>
                  <c:pt idx="2">
                    <c:v>0.77910393673400724</c:v>
                  </c:pt>
                  <c:pt idx="3">
                    <c:v>0.84824491540852776</c:v>
                  </c:pt>
                  <c:pt idx="4">
                    <c:v>0.76002610726231323</c:v>
                  </c:pt>
                  <c:pt idx="5">
                    <c:v>0.76002610726231323</c:v>
                  </c:pt>
                  <c:pt idx="6">
                    <c:v>0.85588391074970038</c:v>
                  </c:pt>
                  <c:pt idx="7">
                    <c:v>0.85588391074970038</c:v>
                  </c:pt>
                  <c:pt idx="8">
                    <c:v>0.86771168418217126</c:v>
                  </c:pt>
                  <c:pt idx="9">
                    <c:v>0.75610487258075332</c:v>
                  </c:pt>
                  <c:pt idx="10">
                    <c:v>0.81606421273159335</c:v>
                  </c:pt>
                  <c:pt idx="11">
                    <c:v>0.75640364490701828</c:v>
                  </c:pt>
                  <c:pt idx="14">
                    <c:v>0.43384230802370516</c:v>
                  </c:pt>
                  <c:pt idx="15">
                    <c:v>0.83844454441546579</c:v>
                  </c:pt>
                  <c:pt idx="16">
                    <c:v>1.1538238442510547</c:v>
                  </c:pt>
                  <c:pt idx="17">
                    <c:v>0.84431741038532593</c:v>
                  </c:pt>
                  <c:pt idx="18">
                    <c:v>0.7580755718567096</c:v>
                  </c:pt>
                  <c:pt idx="19">
                    <c:v>0.76237634992819636</c:v>
                  </c:pt>
                  <c:pt idx="20">
                    <c:v>0.99263699297537955</c:v>
                  </c:pt>
                  <c:pt idx="21">
                    <c:v>0.99927575834812143</c:v>
                  </c:pt>
                  <c:pt idx="22">
                    <c:v>0.75874011841271716</c:v>
                  </c:pt>
                  <c:pt idx="23">
                    <c:v>0.75952832077665067</c:v>
                  </c:pt>
                  <c:pt idx="24">
                    <c:v>0.76404983199931886</c:v>
                  </c:pt>
                  <c:pt idx="25">
                    <c:v>0.46052138965942507</c:v>
                  </c:pt>
                  <c:pt idx="26">
                    <c:v>0.46147866525732073</c:v>
                  </c:pt>
                  <c:pt idx="27">
                    <c:v>0.75918508943705254</c:v>
                  </c:pt>
                  <c:pt idx="28">
                    <c:v>0.99986996945161077</c:v>
                  </c:pt>
                  <c:pt idx="29">
                    <c:v>0.75731700215154885</c:v>
                  </c:pt>
                  <c:pt idx="30">
                    <c:v>0.99744172409158782</c:v>
                  </c:pt>
                  <c:pt idx="31">
                    <c:v>0.78563573206495085</c:v>
                  </c:pt>
                  <c:pt idx="32">
                    <c:v>0.99511853230538816</c:v>
                  </c:pt>
                  <c:pt idx="33">
                    <c:v>0.76334037952077693</c:v>
                  </c:pt>
                  <c:pt idx="34">
                    <c:v>0.76344227536069098</c:v>
                  </c:pt>
                  <c:pt idx="35">
                    <c:v>0.76187488827733052</c:v>
                  </c:pt>
                  <c:pt idx="36">
                    <c:v>0.99709069775598502</c:v>
                  </c:pt>
                  <c:pt idx="37">
                    <c:v>0.76244531878989874</c:v>
                  </c:pt>
                  <c:pt idx="38">
                    <c:v>0.7686038257669866</c:v>
                  </c:pt>
                  <c:pt idx="39">
                    <c:v>0.99245012737356375</c:v>
                  </c:pt>
                  <c:pt idx="40">
                    <c:v>0.99242584869732342</c:v>
                  </c:pt>
                  <c:pt idx="41">
                    <c:v>0.78888677010906183</c:v>
                  </c:pt>
                  <c:pt idx="42">
                    <c:v>1.0119163966212246</c:v>
                  </c:pt>
                  <c:pt idx="43">
                    <c:v>0.79317399639960462</c:v>
                  </c:pt>
                  <c:pt idx="44">
                    <c:v>1.0222932513962957</c:v>
                  </c:pt>
                  <c:pt idx="45">
                    <c:v>1.0223704697199523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alanine_SRS_CORR!$B$300:$B$345</c:f>
              <c:numCache>
                <c:formatCode>General</c:formatCode>
                <c:ptCount val="4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</c:numCache>
            </c:numRef>
          </c:cat>
          <c:val>
            <c:numRef>
              <c:f>alanine_SRS_CORR!$Y$300:$Y$345</c:f>
              <c:numCache>
                <c:formatCode>0.000</c:formatCode>
                <c:ptCount val="46"/>
                <c:pt idx="0">
                  <c:v>7.4790138214166468E-2</c:v>
                </c:pt>
                <c:pt idx="1">
                  <c:v>0.20610283674739024</c:v>
                </c:pt>
                <c:pt idx="2">
                  <c:v>0.36518975826929201</c:v>
                </c:pt>
                <c:pt idx="3">
                  <c:v>-1.551120326748785</c:v>
                </c:pt>
                <c:pt idx="4">
                  <c:v>7.0494102884639642E-2</c:v>
                </c:pt>
                <c:pt idx="5">
                  <c:v>-0.31340858791917281</c:v>
                </c:pt>
                <c:pt idx="6">
                  <c:v>1.0095209036394093</c:v>
                </c:pt>
                <c:pt idx="7">
                  <c:v>-0.77290979812499538</c:v>
                </c:pt>
                <c:pt idx="8">
                  <c:v>1.7388555894117657</c:v>
                </c:pt>
                <c:pt idx="9">
                  <c:v>0.28826877887920554</c:v>
                </c:pt>
                <c:pt idx="10">
                  <c:v>0.88050327932273553</c:v>
                </c:pt>
                <c:pt idx="11">
                  <c:v>-1.644386407595307</c:v>
                </c:pt>
                <c:pt idx="14">
                  <c:v>0.27268837011192393</c:v>
                </c:pt>
                <c:pt idx="15">
                  <c:v>0.2307795109499042</c:v>
                </c:pt>
                <c:pt idx="16">
                  <c:v>-1.2547983472351154</c:v>
                </c:pt>
                <c:pt idx="17">
                  <c:v>-0.44514636289679699</c:v>
                </c:pt>
                <c:pt idx="18">
                  <c:v>-1.1369366234881364</c:v>
                </c:pt>
                <c:pt idx="19">
                  <c:v>-0.11556970718083577</c:v>
                </c:pt>
                <c:pt idx="20">
                  <c:v>-0.44815758698686059</c:v>
                </c:pt>
                <c:pt idx="21">
                  <c:v>-0.97225139274464456</c:v>
                </c:pt>
                <c:pt idx="22">
                  <c:v>-0.8712307299662434</c:v>
                </c:pt>
                <c:pt idx="23">
                  <c:v>-1.4953319547484196</c:v>
                </c:pt>
                <c:pt idx="24">
                  <c:v>-2.079544655811326</c:v>
                </c:pt>
                <c:pt idx="25">
                  <c:v>-2.1402181009705118E-2</c:v>
                </c:pt>
                <c:pt idx="26">
                  <c:v>-0.97375729281759593</c:v>
                </c:pt>
                <c:pt idx="27">
                  <c:v>-1.8695770310742708</c:v>
                </c:pt>
                <c:pt idx="28">
                  <c:v>-2.0420214391248841</c:v>
                </c:pt>
                <c:pt idx="29">
                  <c:v>-1.3124990300621886</c:v>
                </c:pt>
                <c:pt idx="30">
                  <c:v>-1.903090913558058</c:v>
                </c:pt>
                <c:pt idx="31">
                  <c:v>-1.7320219880354861</c:v>
                </c:pt>
                <c:pt idx="32">
                  <c:v>-1.7144399575565166</c:v>
                </c:pt>
                <c:pt idx="33">
                  <c:v>-0.99206916649725074</c:v>
                </c:pt>
                <c:pt idx="34">
                  <c:v>-1.3082744536599817</c:v>
                </c:pt>
                <c:pt idx="35">
                  <c:v>-1.2103812237590299</c:v>
                </c:pt>
                <c:pt idx="36">
                  <c:v>-0.972244445370678</c:v>
                </c:pt>
                <c:pt idx="37">
                  <c:v>0.36126175191059634</c:v>
                </c:pt>
                <c:pt idx="38">
                  <c:v>-0.65092521833136774</c:v>
                </c:pt>
                <c:pt idx="39">
                  <c:v>0.5380619164068946</c:v>
                </c:pt>
                <c:pt idx="40">
                  <c:v>1.9018027964342417</c:v>
                </c:pt>
                <c:pt idx="41">
                  <c:v>-0.60481049376050011</c:v>
                </c:pt>
                <c:pt idx="42">
                  <c:v>-1.2171851918102863</c:v>
                </c:pt>
                <c:pt idx="43">
                  <c:v>-2.2087176686726084</c:v>
                </c:pt>
                <c:pt idx="44">
                  <c:v>-1.1680382250389367</c:v>
                </c:pt>
                <c:pt idx="45">
                  <c:v>-1.1154140437018247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94-7D48-91E1-B765DC60D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5844600"/>
        <c:axId val="605840664"/>
      </c:barChart>
      <c:catAx>
        <c:axId val="605844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/>
                  <a:t>Beam</a:t>
                </a:r>
                <a:r>
                  <a:rPr lang="nl-BE" baseline="0"/>
                  <a:t> number</a:t>
                </a:r>
                <a:endParaRPr lang="nl-B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05840664"/>
        <c:crosses val="autoZero"/>
        <c:auto val="1"/>
        <c:lblAlgn val="ctr"/>
        <c:lblOffset val="0"/>
        <c:noMultiLvlLbl val="0"/>
      </c:catAx>
      <c:valAx>
        <c:axId val="605840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t" anchorCtr="0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difference</a:t>
                </a:r>
                <a:r>
                  <a:rPr lang="en-GB" baseline="0"/>
                  <a:t> (%) from calculated dose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1.8616521943797735E-2"/>
              <c:y val="0.286790894933709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t" anchorCtr="0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605844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902778326892497"/>
          <c:y val="0.13451326722281567"/>
          <c:w val="0.2666037368474341"/>
          <c:h val="6.61769337656322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Gamma analysis</a:t>
            </a:r>
            <a:r>
              <a:rPr lang="en-GB" baseline="0"/>
              <a:t> 5%/1mm 50% LD threshold large lesion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tx>
            <c:v>Large lesion</c:v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76-AA4C-9BFC-C651EFD616FD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76-AA4C-9BFC-C651EFD616FD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76-AA4C-9BFC-C651EFD616FD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76-AA4C-9BFC-C651EFD616FD}"/>
              </c:ext>
            </c:extLst>
          </c:dPt>
          <c:cat>
            <c:strRef>
              <c:f>film_SRS_CORR!$GV$98:$GV$101</c:f>
              <c:strCache>
                <c:ptCount val="4"/>
                <c:pt idx="0">
                  <c:v>% of beams &gt;98% </c:v>
                </c:pt>
                <c:pt idx="1">
                  <c:v>% of beams 98%-95%</c:v>
                </c:pt>
                <c:pt idx="2">
                  <c:v>% of beams 95%-90%</c:v>
                </c:pt>
                <c:pt idx="3">
                  <c:v>% of beams &lt;90%</c:v>
                </c:pt>
              </c:strCache>
            </c:strRef>
          </c:cat>
          <c:val>
            <c:numRef>
              <c:f>film_SRS_CORR!$GX$98:$GX$101</c:f>
              <c:numCache>
                <c:formatCode>0.0</c:formatCode>
                <c:ptCount val="4"/>
                <c:pt idx="0">
                  <c:v>86.956521739130437</c:v>
                </c:pt>
                <c:pt idx="1">
                  <c:v>6.5217391304347823</c:v>
                </c:pt>
                <c:pt idx="2">
                  <c:v>0</c:v>
                </c:pt>
                <c:pt idx="3">
                  <c:v>6.5217391304347823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76-AA4C-9BFC-C651EFD61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Distribution</a:t>
            </a:r>
            <a:r>
              <a:rPr lang="en-GB" baseline="0"/>
              <a:t> used algorithms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A4-2449-97E0-C97AFC40D3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A4-2449-97E0-C97AFC40D3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A4-2449-97E0-C97AFC40D3C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DA4-2449-97E0-C97AFC40D3C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DA4-2449-97E0-C97AFC40D3C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DA4-2449-97E0-C97AFC40D3C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DA4-2449-97E0-C97AFC40D3CB}"/>
              </c:ext>
            </c:extLst>
          </c:dPt>
          <c:cat>
            <c:strRef>
              <c:f>'alanine_SBRT(AXb_Dw)'!$GJ$74:$GJ$80</c:f>
              <c:strCache>
                <c:ptCount val="7"/>
                <c:pt idx="0">
                  <c:v>AAA</c:v>
                </c:pt>
                <c:pt idx="1">
                  <c:v>Acuros Dm</c:v>
                </c:pt>
                <c:pt idx="2">
                  <c:v>Adaptive CC</c:v>
                </c:pt>
                <c:pt idx="3">
                  <c:v>CCC</c:v>
                </c:pt>
                <c:pt idx="4">
                  <c:v>Monte Carlo</c:v>
                </c:pt>
                <c:pt idx="5">
                  <c:v>PBC</c:v>
                </c:pt>
                <c:pt idx="6">
                  <c:v>Ray Tracing</c:v>
                </c:pt>
              </c:strCache>
            </c:strRef>
          </c:cat>
          <c:val>
            <c:numRef>
              <c:f>'alanine_SBRT(AXb_Dw)'!$GL$74:$GL$80</c:f>
              <c:numCache>
                <c:formatCode>0.00</c:formatCode>
                <c:ptCount val="7"/>
                <c:pt idx="0">
                  <c:v>21.428571428571427</c:v>
                </c:pt>
                <c:pt idx="1">
                  <c:v>35.714285714285715</c:v>
                </c:pt>
                <c:pt idx="2">
                  <c:v>0</c:v>
                </c:pt>
                <c:pt idx="3">
                  <c:v>14.285714285714286</c:v>
                </c:pt>
                <c:pt idx="4">
                  <c:v>28.571428571428573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DA4-2449-97E0-C97AFC40D3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'alanine_basic(CORR)'!$P$300:$P$467</cx:f>
        <cx:lvl ptCount="168" formatCode="0.000">
          <cx:pt idx="0">0.96558554097548166</cx:pt>
          <cx:pt idx="1">1.1857707509881434</cx:pt>
          <cx:pt idx="2">0.89835278681473785</cx:pt>
          <cx:pt idx="3">1.5220555561993332</cx:pt>
          <cx:pt idx="4">1.3821138707443468</cx:pt>
          <cx:pt idx="5">0.074790138214166468</cx:pt>
          <cx:pt idx="6">2.6555384048036923</cx:pt>
          <cx:pt idx="7">3.1668651954502378</cx:pt>
          <cx:pt idx="8">2.0899908476361522</cx:pt>
          <cx:pt idx="9">2.9656317227637685</cx:pt>
          <cx:pt idx="10">-0.64995490461233174</cx:pt>
          <cx:pt idx="11">0.90942226279208582</cx:pt>
          <cx:pt idx="12">-0.38321555128388257</cx:pt>
          <cx:pt idx="13">-0.81552462372142287</cx:pt>
          <cx:pt idx="14">0.4127047890077995</cx:pt>
          <cx:pt idx="15">1.1316818735024519</cx:pt>
          <cx:pt idx="16">-0.92118370960735441</cx:pt>
          <cx:pt idx="17">1.7443464662302379</cx:pt>
          <cx:pt idx="18">1.2829135147387105</cx:pt>
          <cx:pt idx="19">0.51402527681522148</cx:pt>
          <cx:pt idx="20">0.20159792943263011</cx:pt>
          <cx:pt idx="21">0.29742532245767006</cx:pt>
          <cx:pt idx="22">1.8261124025362112</cx:pt>
          <cx:pt idx="23">2.1036221990526145</cx:pt>
          <cx:pt idx="24">1.4774587981939324</cx:pt>
          <cx:pt idx="25">-0.19186529500426586</cx:pt>
          <cx:pt idx="26">2.3023104124999971</cx:pt>
          <cx:pt idx="27">-1.1433530250000046</cx:pt>
          <cx:pt idx="28">0.33284804691071923</cx:pt>
          <cx:pt idx="29">0.069616400000005463</cx:pt>
          <cx:pt idx="30">-0.26475297500000439</cx:pt>
          <cx:pt idx="31">0.45310332499999273</cx:pt>
          <cx:pt idx="32">1.3756445749999902</cx:pt>
          <cx:pt idx="33">-0.62785455832776538</cx:pt>
          <cx:pt idx="34">-1.307149001558626</cx:pt>
          <cx:pt idx="35">1.6131559585989736</cx:pt>
          <cx:pt idx="36">0.39203141490698729</cx:pt>
          <cx:pt idx="37">1.0629425572946285</cx:pt>
          <cx:pt idx="38">1.2805270800262603</cx:pt>
          <cx:pt idx="39">0.047007392150016952</cx:pt>
          <cx:pt idx="40">1.3276015126378249</cx:pt>
          <cx:pt idx="41">-1.1047685622377477</cx:pt>
          <cx:pt idx="42">-0.16649725284106554</cx:pt>
          <cx:pt idx="43">0.20610283674739024</cx:pt>
          <cx:pt idx="44">0.36518975826929201</cx:pt>
          <cx:pt idx="45">-1.551120326748785</cx:pt>
          <cx:pt idx="46">0.070494102884639642</cx:pt>
          <cx:pt idx="47">-0.31439392548152623</cx:pt>
          <cx:pt idx="48">0.28318545621641655</cx:pt>
          <cx:pt idx="49">-0.77290979812499538</cx:pt>
          <cx:pt idx="50">0.42501816647409374</cx:pt>
          <cx:pt idx="51">0.65529332847470234</cx:pt>
          <cx:pt idx="52">-0.05869896185147392</cx:pt>
          <cx:pt idx="53">0.77336183058059849</cx:pt>
          <cx:pt idx="54">0.22262580664652998</cx:pt>
          <cx:pt idx="55">0.7668598973362708</cx:pt>
          <cx:pt idx="56">0.65791665864814575</cx:pt>
          <cx:pt idx="57">0.048773009999896241</cx:pt>
          <cx:pt idx="58">-0.5321556652836591</cx:pt>
          <cx:pt idx="59">1.7388555894117657</cx:pt>
          <cx:pt idx="60">0.28826877887920554</cx:pt>
          <cx:pt idx="61">0.99800079553995447</cx:pt>
          <cx:pt idx="62">0.013196052826143223</cx:pt>
          <cx:pt idx="63">0.88050327932273553</cx:pt>
          <cx:pt idx="64">-1.644386407595307</cx:pt>
          <cx:pt idx="65">-1.0677913759179811</cx:pt>
          <cx:pt idx="66">0.27268837011192393</cx:pt>
          <cx:pt idx="67">0.2307795109499042</cx:pt>
          <cx:pt idx="68">1.9732303141574956</cx:pt>
          <cx:pt idx="69">2.3423611625204939</cx:pt>
          <cx:pt idx="70">-1.2547983472351154</cx:pt>
          <cx:pt idx="71">0.52974789897604324</cx:pt>
          <cx:pt idx="72">0.11930439638340044</cx:pt>
          <cx:pt idx="73">-0.87257297586815807</cx:pt>
          <cx:pt idx="74">-0.51018860819715484</cx:pt>
          <cx:pt idx="75">-0.38957200581542328</cx:pt>
          <cx:pt idx="76">0.057653365139592003</cx:pt>
          <cx:pt idx="77">-0.38246664827220894</cx:pt>
          <cx:pt idx="78">-0.44514636289679699</cx:pt>
          <cx:pt idx="79">-0.1511689524777356</cx:pt>
          <cx:pt idx="80">-0.44514636289679699</cx:pt>
          <cx:pt idx="81">-0.1126325271210151</cx:pt>
          <cx:pt idx="82">-3.8003311206372827</cx:pt>
          <cx:pt idx="83">1.7398829056579252</cx:pt>
          <cx:pt idx="84">1.363141983359303</cx:pt>
          <cx:pt idx="85">0.73800520312001527</cx:pt>
          <cx:pt idx="86">0.48100589520320935</cx:pt>
          <cx:pt idx="87">1.0419397249164324</cx:pt>
          <cx:pt idx="88">1.3163253186862827</cx:pt>
          <cx:pt idx="89">-0.87</cx:pt>
          <cx:pt idx="90">0.18525350761064988</cx:pt>
          <cx:pt idx="91">-0.83925215978131795</cx:pt>
          <cx:pt idx="92">-3.33796536927631</cx:pt>
          <cx:pt idx="93">-1.1838244678918164</cx:pt>
          <cx:pt idx="94">-2.377081385427076</cx:pt>
          <cx:pt idx="95">-1.9193245394001412</cx:pt>
          <cx:pt idx="96">-1.0074143745934043</cx:pt>
          <cx:pt idx="97">-0.88278813267763923</cx:pt>
          <cx:pt idx="98">-0.058705567376550034</cx:pt>
          <cx:pt idx="99">-1.1369366234881364</cx:pt>
          <cx:pt idx="100">-0.68208891100834146</cx:pt>
          <cx:pt idx="101">-0.74072878701457945</cx:pt>
          <cx:pt idx="102">-0.44815758698686059</cx:pt>
          <cx:pt idx="103">-0.97225139274464456</cx:pt>
          <cx:pt idx="104">-0.8712307299662434</cx:pt>
          <cx:pt idx="105">-1.4953319547484196</cx:pt>
          <cx:pt idx="106">0.76541762680182457</cx:pt>
          <cx:pt idx="107">-0.13374507121583015</cx:pt>
          <cx:pt idx="108">0.0071440843412081808</cx:pt>
          <cx:pt idx="109">-0.033764138974852566</cx:pt>
          <cx:pt idx="110">0.94987701994470541</cx:pt>
          <cx:pt idx="111">-0.10206560733910626</cx:pt>
          <cx:pt idx="112">0.7371315916391239</cx:pt>
          <cx:pt idx="113">-2.079843792043131</cx:pt>
          <cx:pt idx="114">-0.082632281825967574</cx:pt>
          <cx:pt idx="115">-0.19005187646879898</cx:pt>
          <cx:pt idx="116">-2.079544655811326</cx:pt>
          <cx:pt idx="117">-0.021402181009705118</cx:pt>
          <cx:pt idx="118">-0.97375729281759593</cx:pt>
          <cx:pt idx="119">-1.2023064019531338</cx:pt>
          <cx:pt idx="120">-1.8213174366628313</cx:pt>
          <cx:pt idx="121">-0.017083299954841365</cx:pt>
          <cx:pt idx="122">-1.5552388230222667</cx:pt>
          <cx:pt idx="123">-0.31094633085118717</cx:pt>
          <cx:pt idx="124">-0.64669875988958414</cx:pt>
          <cx:pt idx="125">-1.5160143456186506</cx:pt>
          <cx:pt idx="126">-0.69624127252152712</cx:pt>
          <cx:pt idx="127">-0.644556098750943</cx:pt>
          <cx:pt idx="128">-0.37443167774018443</cx:pt>
          <cx:pt idx="129">-1.8695770310742708</cx:pt>
          <cx:pt idx="130">-0.91012872624089092</cx:pt>
          <cx:pt idx="131">-2.0420214391248841</cx:pt>
          <cx:pt idx="132">-1.3124990300621886</cx:pt>
          <cx:pt idx="133">-1.903090913558058</cx:pt>
          <cx:pt idx="134">-1.7320219880354861</cx:pt>
          <cx:pt idx="135">-1.7144399575565166</cx:pt>
          <cx:pt idx="136">-0.99206916649725074</cx:pt>
          <cx:pt idx="137">-0.36586305340005665</cx:pt>
          <cx:pt idx="138">-1.3082744536599817</cx:pt>
          <cx:pt idx="139">-0.32772160523690119</cx:pt>
          <cx:pt idx="140">-0.75645970891735292</cx:pt>
          <cx:pt idx="141">-0.41360261208523746</cx:pt>
          <cx:pt idx="142">-0.21235287602627814</cx:pt>
          <cx:pt idx="143">-1.2103812237590299</cx:pt>
          <cx:pt idx="144">-0.972244445370678</cx:pt>
          <cx:pt idx="145">0.36126175191059634</cx:pt>
          <cx:pt idx="146">-0.65092521833136774</cx:pt>
          <cx:pt idx="147">0.09424944722243947</cx:pt>
          <cx:pt idx="148">0.5380619164068946</cx:pt>
          <cx:pt idx="149">1.9018027964342417</cx:pt>
          <cx:pt idx="150">-1.5257093025503921</cx:pt>
          <cx:pt idx="151">-1.0233776746587819</cx:pt>
          <cx:pt idx="152">0.81982299008731174</cx:pt>
          <cx:pt idx="153">-2.2061144573502611</cx:pt>
          <cx:pt idx="154">-0.36488037814405483</cx:pt>
          <cx:pt idx="155">-0.42738753382693273</cx:pt>
          <cx:pt idx="156">-0.19245568141503319</cx:pt>
          <cx:pt idx="157">-0.43921314739731809</cx:pt>
          <cx:pt idx="158">-1.9802273390492673</cx:pt>
          <cx:pt idx="159">-0.60481049376050011</cx:pt>
          <cx:pt idx="160">-1.1317908657844689</cx:pt>
          <cx:pt idx="161">-1.5838887971434379</cx:pt>
          <cx:pt idx="162">-1.2171851918102863</cx:pt>
          <cx:pt idx="163">-1.5356069645721184</cx:pt>
          <cx:pt idx="164">-1.4517367896909044</cx:pt>
          <cx:pt idx="165">-2.2087176686726084</cx:pt>
          <cx:pt idx="166">-1.1680382250389367</cx:pt>
          <cx:pt idx="167">-1.1154140437018247</cx:pt>
        </cx:lvl>
      </cx:numDim>
    </cx:data>
    <cx:data id="1">
      <cx:numDim type="val">
        <cx:f>'alanine_basic(CORR)'!$Q$300:$Q$467</cx:f>
        <cx:lvl ptCount="168" formatCode="0.000">
          <cx:pt idx="0">-0.024764735017321588</cx:pt>
          <cx:pt idx="1">-0.34705007436787888</cx:pt>
          <cx:pt idx="2">-0.24847067345225426</cx:pt>
          <cx:pt idx="3">0.79242138808404561</cx:pt>
          <cx:pt idx="4">0.29842609924025643</cx:pt>
          <cx:pt idx="5">1.2807230525610804</cx:pt>
          <cx:pt idx="6">-0.76214856303352796</cx:pt>
          <cx:pt idx="7">0.053929117902440801</cx:pt>
          <cx:pt idx="8">-0.15377303340435991</cx:pt>
          <cx:pt idx="9">-1.4122040435445413</cx:pt>
          <cx:pt idx="10">-0.08316805226423564</cx:pt>
          <cx:pt idx="11">-0.71570982946003003</cx:pt>
          <cx:pt idx="12">0.11242253182358393</cx:pt>
          <cx:pt idx="13">-0.3947692555429787</cx:pt>
          <cx:pt idx="14">-1.2112080039274886</cx:pt>
          <cx:pt idx="15">-1.8520342887715289</cx:pt>
          <cx:pt idx="16">0.49479429898717797</cx:pt>
          <cx:pt idx="17">-1.0602940012222672</cx:pt>
          <cx:pt idx="18">-0.76941924395061656</cx:pt>
          <cx:pt idx="19">-0.92808429603693532</cx:pt>
          <cx:pt idx="20">-0.025940877122165112</cx:pt>
          <cx:pt idx="21">-0.35548487085372926</cx:pt>
          <cx:pt idx="22">0.10203305644782688</cx:pt>
          <cx:pt idx="23">-1.6648718641274709</cx:pt>
          <cx:pt idx="24">-1.094796878650139</cx:pt>
          <cx:pt idx="25">3.4919401544404662</cx:pt>
          <cx:pt idx="28">-0.19697650588445503</cx:pt>
          <cx:pt idx="32">-1.1085326250615424</cx:pt>
          <cx:pt idx="33">-0.3829414316624738</cx:pt>
          <cx:pt idx="34">0.74287230267954507</cx:pt>
          <cx:pt idx="35">-0.89352161894576398</cx:pt>
          <cx:pt idx="36">0.25244326966359687</cx:pt>
          <cx:pt idx="37">-0.84623782954186522</cx:pt>
          <cx:pt idx="38">0.015561158320901094</cx:pt>
          <cx:pt idx="39">1.9085657113819141</cx:pt>
          <cx:pt idx="40">0.75715384951014342</cx:pt>
          <cx:pt idx="41">1.6695814944231753</cx:pt>
          <cx:pt idx="42">1.6006881305121343</cx:pt>
          <cx:pt idx="43">0.7159981041846839</cx:pt>
          <cx:pt idx="44">1.6675153120809028</cx:pt>
          <cx:pt idx="45">-0.38624778369486329</cx:pt>
          <cx:pt idx="46">-1.1365096020084262</cx:pt>
          <cx:pt idx="47">0.91752951620623857</cx:pt>
          <cx:pt idx="48">2.0935032822812563</cx:pt>
          <cx:pt idx="49">-0.056411076955266058</cx:pt>
          <cx:pt idx="59">-0.46019120929755258</cx:pt>
          <cx:pt idx="60">0.74077261724602528</cx:pt>
          <cx:pt idx="61">-0.27764908637810626</cx:pt>
          <cx:pt idx="62">-1.3718218703616201</cx:pt>
          <cx:pt idx="63">0.62805176233184712</cx:pt>
          <cx:pt idx="64">1.400196385163289</cx:pt>
          <cx:pt idx="65">0.1237305953595977</cx:pt>
          <cx:pt idx="66">0.63009690315230704</cx:pt>
          <cx:pt idx="67">0.82901043277572495</cx:pt>
          <cx:pt idx="68">-2.6320208343035532</cx:pt>
          <cx:pt idx="69">-2.2764207549442985</cx:pt>
          <cx:pt idx="70">-0.23284354315026215</cx:pt>
          <cx:pt idx="71">0.51935706220259459</cx:pt>
          <cx:pt idx="72">-1.6730073806038097</cx:pt>
          <cx:pt idx="78">0.050814886807489502</cx:pt>
          <cx:pt idx="79">0.19958890157425388</cx:pt>
          <cx:pt idx="80">0.050814886807489502</cx:pt>
          <cx:pt idx="81">1.6855690684595155</cx:pt>
          <cx:pt idx="82">-0.008953459930039865</cx:pt>
          <cx:pt idx="83">0.36616184441303257</cx:pt>
          <cx:pt idx="84">0.9064208619228693</cx:pt>
          <cx:pt idx="85">-2.0487360967959152</cx:pt>
          <cx:pt idx="86">-0.42041371907355563</cx:pt>
          <cx:pt idx="88">1.1596163364283452</cx:pt>
          <cx:pt idx="89">0.39890841378340464</cx:pt>
          <cx:pt idx="90">0.071778868490752171</cx:pt>
          <cx:pt idx="91">0.2775983211485179</cx:pt>
          <cx:pt idx="92">0.84402681786876699</cx:pt>
          <cx:pt idx="93">0.14302290113537916</cx:pt>
          <cx:pt idx="94">0.013658624565396873</cx:pt>
          <cx:pt idx="95">-0.25227457474292386</cx:pt>
          <cx:pt idx="96">-0.65646545256827726</cx:pt>
          <cx:pt idx="97">-0.4012524167619847</cx:pt>
          <cx:pt idx="98">-0.55259564394287009</cx:pt>
          <cx:pt idx="99">-0.12651459032401061</cx:pt>
          <cx:pt idx="100">-0.4357035460901163</cx:pt>
          <cx:pt idx="101">0.70709223920105779</cx:pt>
          <cx:pt idx="102">0.073490109632980888</cx:pt>
          <cx:pt idx="103">1.9826239283695315</cx:pt>
          <cx:pt idx="104">0.019789949727121846</cx:pt>
          <cx:pt idx="105">-0.64302596982117721</cx:pt>
          <cx:pt idx="116">-1.7207956059976317</cx:pt>
          <cx:pt idx="117">-0.35495621661671312</cx:pt>
          <cx:pt idx="118">0.48861939233007989</cx:pt>
          <cx:pt idx="122">1.1935374067355071</cx:pt>
          <cx:pt idx="123">-0.42637473527769409</cx:pt>
          <cx:pt idx="124">1.3660904248073786</cx:pt>
          <cx:pt idx="125">0.39151602012469844</cx:pt>
          <cx:pt idx="126">0.29445339596983355</cx:pt>
          <cx:pt idx="127">0.11848689294800413</cx:pt>
          <cx:pt idx="128">0.56086830068093085</cx:pt>
          <cx:pt idx="129">-1.5377982460988087</cx:pt>
          <cx:pt idx="130">-0.24238619062067895</cx:pt>
          <cx:pt idx="131">-0.17003613544148075</cx:pt>
          <cx:pt idx="132">-1.4375527637272001</cx:pt>
          <cx:pt idx="133">-0.19567087530915681</cx:pt>
          <cx:pt idx="134">-1.6494505757121654</cx:pt>
          <cx:pt idx="135">0.24258360971942891</cx:pt>
          <cx:pt idx="136">-0.014563848073974551</cx:pt>
          <cx:pt idx="137">0.60359851463143765</cx:pt>
          <cx:pt idx="138">0.51373458184219312</cx:pt>
          <cx:pt idx="139">-0.40621396989816155</cx:pt>
          <cx:pt idx="140">-0.42912025019506084</cx:pt>
          <cx:pt idx="141">-0.27036893813302726</cx:pt>
          <cx:pt idx="142">-0.67647688153344065</cx:pt>
          <cx:pt idx="143">0.21855069544891562</cx:pt>
          <cx:pt idx="144">-0.52518058382759791</cx:pt>
          <cx:pt idx="145">-0.19833144502797234</cx:pt>
          <cx:pt idx="146">0.23788515924564244</cx:pt>
          <cx:pt idx="147">0.066708495415561078</cx:pt>
          <cx:pt idx="148">1.3743301015702971</cx:pt>
          <cx:pt idx="149">0.33196112246029807</cx:pt>
          <cx:pt idx="153">-0.90692474022599767</cx:pt>
          <cx:pt idx="154">-0.013919220224765655</cx:pt>
          <cx:pt idx="155">0.00062332999771488775</cx:pt>
          <cx:pt idx="156">-0.83209432627563107</cx:pt>
          <cx:pt idx="157">0.51920483576570409</cx:pt>
          <cx:pt idx="158">0.67265419684267913</cx:pt>
          <cx:pt idx="159">-0.25008362027592823</cx:pt>
          <cx:pt idx="160">0.39478760949930281</cx:pt>
          <cx:pt idx="161">0.05692941605838843</cx:pt>
          <cx:pt idx="162">-1.8703634342798634</cx:pt>
          <cx:pt idx="163">-0.78262127086588851</cx:pt>
          <cx:pt idx="164">0.99576939776651618</cx:pt>
          <cx:pt idx="165">-0.48635210806494478</cx:pt>
          <cx:pt idx="166">0.40922431538161452</cx:pt>
          <cx:pt idx="167">-0.38461843790252143</cx:pt>
        </cx:lvl>
      </cx:numDim>
    </cx:data>
    <cx:data id="2">
      <cx:numDim type="val">
        <cx:f>'alanine_basic(CORR)'!$R$300:$R$467</cx:f>
        <cx:lvl ptCount="168" formatCode="0.000">
          <cx:pt idx="0">0.68846815834768793</cx:pt>
          <cx:pt idx="1">-0.54644808743170004</cx:pt>
          <cx:pt idx="2">-0.34330053248981279</cx:pt>
          <cx:pt idx="3">-0.87349724958532327</cx:pt>
          <cx:pt idx="4">-0.33671579795437817</cx:pt>
          <cx:pt idx="5">0.7985562242278289</cx:pt>
          <cx:pt idx="6">1.1900438645933848</cx:pt>
          <cx:pt idx="7">0.64159473653867671</cx:pt>
          <cx:pt idx="8">1.5140484690399687</cx:pt>
          <cx:pt idx="9">-0.17502672550937007</cx:pt>
          <cx:pt idx="10">-0.49350321103355999</cx:pt>
          <cx:pt idx="11">-1.0871373294447146</cx:pt>
          <cx:pt idx="12">-1.6353210898752208</cx:pt>
          <cx:pt idx="13">-0.42706432016439155</cx:pt>
          <cx:pt idx="14">-3.2101865058540411</cx:pt>
          <cx:pt idx="15">-2.2852689831518238</cx:pt>
          <cx:pt idx="16">0.74263369805197021</cx:pt>
          <cx:pt idx="17">0.34153970309506287</cx:pt>
          <cx:pt idx="18">-1.3791908607580132</cx:pt>
          <cx:pt idx="19">1.5310905548194647</cx:pt>
          <cx:pt idx="20">0.88087093363366131</cx:pt>
          <cx:pt idx="21">0.3798077030999647</cx:pt>
          <cx:pt idx="22">-2.9564276902906128</cx:pt>
          <cx:pt idx="23">-1.1209562754630411</cx:pt>
          <cx:pt idx="24">0.71061715849746276</cx:pt>
          <cx:pt idx="25">4.2747122488548843</cx:pt>
          <cx:pt idx="28">1.1199506202685885</cx:pt>
          <cx:pt idx="32">-0.32895632499998495</cx:pt>
          <cx:pt idx="33">1.3379588216800917</cx:pt>
          <cx:pt idx="34">2.6060779367609319</cx:pt>
          <cx:pt idx="35">0.70109274555974921</cx:pt>
          <cx:pt idx="36">1.7751138315295276</cx:pt>
          <cx:pt idx="37">-0.71873066527553975</cx:pt>
          <cx:pt idx="38">1.5075059057399183</cx:pt>
          <cx:pt idx="39">0.32342559693016881</cx:pt>
          <cx:pt idx="40">0.91813096480568568</cx:pt>
          <cx:pt idx="41">1.9623731782468903</cx:pt>
          <cx:pt idx="42">0.90917912028564662</cx:pt>
          <cx:pt idx="43">0.99917756579341999</cx:pt>
          <cx:pt idx="44">0.39819309900248623</cx:pt>
          <cx:pt idx="45">0.35818939895822527</cx:pt>
          <cx:pt idx="46">-0.97353308210608258</cx:pt>
          <cx:pt idx="47">0.33580495399344068</cx:pt>
          <cx:pt idx="48">3.3212865185366116</cx:pt>
          <cx:pt idx="49">1.0032438672528752</cx:pt>
          <cx:pt idx="59">0.37610874658773957</cx:pt>
          <cx:pt idx="60">-0.72075379745757717</cx:pt>
          <cx:pt idx="61">-1.2574907175261267</cx:pt>
          <cx:pt idx="62">-0.6371605890624692</cx:pt>
          <cx:pt idx="63">1.1230553616737027</cx:pt>
          <cx:pt idx="64">-0.027091459265749192</cx:pt>
          <cx:pt idx="65">-2.2764438336636901</cx:pt>
          <cx:pt idx="66">0.97866922641571474</cx:pt>
          <cx:pt idx="67">0.44752794468177526</cx:pt>
          <cx:pt idx="68">0.50648592810658821</cx:pt>
          <cx:pt idx="69">-1.3656629540427443</cx:pt>
          <cx:pt idx="70">1.3110505700351915</cx:pt>
          <cx:pt idx="71">0.82320877496957412</cx:pt>
          <cx:pt idx="72">0.26720862116632821</cx:pt>
          <cx:pt idx="78">-0.1872729151494826</cx:pt>
          <cx:pt idx="79">-2.769340649746598</cx:pt>
          <cx:pt idx="80">-0.1872729151494826</cx:pt>
          <cx:pt idx="81">0.22532149227800166</cx:pt>
          <cx:pt idx="82">-0.70602854198894238</cx:pt>
          <cx:pt idx="83">0.79580017093057787</cx:pt>
          <cx:pt idx="84">1.5867996797922523</cx:pt>
          <cx:pt idx="85">0.68756451164738552</cx:pt>
          <cx:pt idx="86">1.0928235904375618</cx:pt>
          <cx:pt idx="87">0.83275578696290564</cx:pt>
          <cx:pt idx="88">1.3131973325541402</cx:pt>
          <cx:pt idx="89">-0.043623190412479904</cx:pt>
          <cx:pt idx="90">-1.419464600394132</cx:pt>
          <cx:pt idx="91">0.47274753668324199</cx:pt>
          <cx:pt idx="92">0.53511273982536778</cx:pt>
          <cx:pt idx="93">0.58540489523951766</cx:pt>
          <cx:pt idx="94">0.53777193111995492</cx:pt>
          <cx:pt idx="95">0.10243167916985398</cx:pt>
          <cx:pt idx="96">-0.97696012992329795</cx:pt>
          <cx:pt idx="97">-0.83427917467527901</cx:pt>
          <cx:pt idx="98">0.15026233089697349</cx:pt>
          <cx:pt idx="99">1.63568142192973</cx:pt>
          <cx:pt idx="100">-0.41493476595744466</cx:pt>
          <cx:pt idx="101">0.27589773418163444</cx:pt>
          <cx:pt idx="102">0.10949134539201205</cx:pt>
          <cx:pt idx="103">1.0654924206628409</cx:pt>
          <cx:pt idx="104">-0.79620628266002313</cx:pt>
          <cx:pt idx="105">-1.6854897759927958</cx:pt>
          <cx:pt idx="116">-0.84615003137082179</cx:pt>
          <cx:pt idx="117">0.22813959696614497</cx:pt>
          <cx:pt idx="118">-0.16341495183487983</cx:pt>
          <cx:pt idx="122">0.81138061839857667</cx:pt>
          <cx:pt idx="123">0.97124432895903701</cx:pt>
          <cx:pt idx="124">-0.2173303788068949</cx:pt>
          <cx:pt idx="125">0.7989211952543549</cx:pt>
          <cx:pt idx="126">0.4119908831268474</cx:pt>
          <cx:pt idx="127">0.58949042983238598</cx:pt>
          <cx:pt idx="128">0.15214213695297879</cx:pt>
          <cx:pt idx="129">-2.2563439467060613</cx:pt>
          <cx:pt idx="130">0.43578566650323419</cx:pt>
          <cx:pt idx="131">-0.22368419444578591</cx:pt>
          <cx:pt idx="132">-2.6756631755312683</cx:pt>
          <cx:pt idx="133">-1.4837425852965205</cx:pt>
          <cx:pt idx="134">-2.0534631650381505</cx:pt>
          <cx:pt idx="135">-0.35334611681731898</cx:pt>
          <cx:pt idx="136">0.091943805424740135</cx:pt>
          <cx:pt idx="137">0.68408035889422736</cx:pt>
          <cx:pt idx="138">-0.20285594124949191</cx:pt>
          <cx:pt idx="139">-0.50642786355814162</cx:pt>
          <cx:pt idx="140">-0.53637403289367647</cx:pt>
          <cx:pt idx="141">0.60645378371539116</cx:pt>
          <cx:pt idx="142">-0.86630776001280407</cx:pt>
          <cx:pt idx="143">-0.35991390598919998</cx:pt>
          <cx:pt idx="144">-0.69621591203252542</cx:pt>
          <cx:pt idx="145">-0.2546737141696227</cx:pt>
          <cx:pt idx="146">0.58261799242740286</cx:pt>
          <cx:pt idx="147">0.4960373661103234</cx:pt>
          <cx:pt idx="148">1.175591677605718</cx:pt>
          <cx:pt idx="149">-0.89352520464262541</cx:pt>
          <cx:pt idx="153">-1.0765380973077592</cx:pt>
          <cx:pt idx="154">0.56501470933897902</cx:pt>
          <cx:pt idx="155">0.78057226008935665</cx:pt>
          <cx:pt idx="156">-0.42807887820579626</cx:pt>
          <cx:pt idx="157">-0.77634676670908076</cx:pt>
          <cx:pt idx="158">1.2615462258492294</cx:pt>
          <cx:pt idx="159">0.17659394604775924</cx:pt>
          <cx:pt idx="160">0.59268002558715382</cx:pt>
          <cx:pt idx="161">-0.95321873563169979</cx:pt>
          <cx:pt idx="162">-2.163280850735958</cx:pt>
          <cx:pt idx="163">-0.927326564893728</cx:pt>
          <cx:pt idx="164">-0.13180808125853466</cx:pt>
          <cx:pt idx="165">0.911487330144228</cx:pt>
          <cx:pt idx="166">0.16066449220021828</cx:pt>
          <cx:pt idx="167">0.20778862545286958</cx:pt>
        </cx:lvl>
      </cx:numDim>
    </cx:data>
    <cx:data id="3">
      <cx:numDim type="val">
        <cx:f>'alanine_basic(CORR)'!$S$300:$S$467</cx:f>
        <cx:lvl ptCount="168" formatCode="0.000">
          <cx:pt idx="0">0.27160493827160792</cx:pt>
          <cx:pt idx="1">0.19723865877712049</cx:pt>
          <cx:pt idx="2">0.4914860780923771</cx:pt>
          <cx:pt idx="3">0.40678519054502071</cx:pt>
          <cx:pt idx="4">0.18176001977393014</cx:pt>
          <cx:pt idx="5">1.7509214838014386</cx:pt>
          <cx:pt idx="6">-0.71357474771814544</cx:pt>
          <cx:pt idx="7">-1.0970959286794744</cx:pt>
          <cx:pt idx="8">1.0607071043631604</cx:pt>
          <cx:pt idx="9">-1.1260652619919509</cx:pt>
          <cx:pt idx="10">0.87517568380208766</cx:pt>
          <cx:pt idx="11">-1.4955404834404691</cx:pt>
          <cx:pt idx="12">-0.78401812983689945</cx:pt>
          <cx:pt idx="13">0.093046659126442707</cx:pt>
          <cx:pt idx="14">-1.067361824690751</cx:pt>
          <cx:pt idx="15">-2.1378967262285391</cx:pt>
          <cx:pt idx="16">1.2543263982821551</cx:pt>
          <cx:pt idx="17">-0.93338080613742469</cx:pt>
          <cx:pt idx="18">-0.30956472008919639</cx:pt>
          <cx:pt idx="19">-0.80954017958599822</cx:pt>
          <cx:pt idx="20">0.70881668168869949</cx:pt>
          <cx:pt idx="21">-0.83588887783153443</cx:pt>
          <cx:pt idx="22">-0.63472874246479483</cx:pt>
          <cx:pt idx="23">-2.1032951237430746</cx:pt>
          <cx:pt idx="24">-0.41038775038561565</cx:pt>
          <cx:pt idx="25">3.8268186139399747</cx:pt>
          <cx:pt idx="28">1.4338248011166124</cx:pt>
          <cx:pt idx="32">-0.52929287499998701</cx:pt>
          <cx:pt idx="33">0.48319602298846032</cx:pt>
          <cx:pt idx="34">1.1748191473324336</cx:pt>
          <cx:pt idx="35">-0.46683861234839219</cx:pt>
          <cx:pt idx="36">-0.22285348858188975</cx:pt>
          <cx:pt idx="37">0.089696712366048453</cx:pt>
          <cx:pt idx="38">1.0811694777972776</cx:pt>
          <cx:pt idx="39">1.376886557107565</cx:pt>
          <cx:pt idx="40">1.0178282330401207</cx:pt>
          <cx:pt idx="41">1.9959621946768078</cx:pt>
          <cx:pt idx="42">-0.71089384595841054</cx:pt>
          <cx:pt idx="43">0.20656986407094702</cx:pt>
          <cx:pt idx="44">-0.45998414762088741</cx:pt>
          <cx:pt idx="45">-2.3371787061421783</cx:pt>
          <cx:pt idx="46">-0.67895098895260653</cx:pt>
          <cx:pt idx="47">-0.48493318530104351</cx:pt>
          <cx:pt idx="48">2.0483273215414033</cx:pt>
          <cx:pt idx="49">-0.26380861951942469</cx:pt>
          <cx:pt idx="59">-0.10912764492154607</cx:pt>
          <cx:pt idx="60">1.2185126079642057</cx:pt>
          <cx:pt idx="61">-0.72257949754355522</cx:pt>
          <cx:pt idx="62">-1.3518183025824655</cx:pt>
          <cx:pt idx="63">1.4226990367917187</cx:pt>
          <cx:pt idx="64">1.4995832985515716</cx:pt>
          <cx:pt idx="65">1.4809558825856055</cx:pt>
          <cx:pt idx="66">-1.3244490953954751</cx:pt>
          <cx:pt idx="67">-1.3505001567048827</cx:pt>
          <cx:pt idx="68">-3.1342175324816264</cx:pt>
          <cx:pt idx="69">-1.4982198445401176</cx:pt>
          <cx:pt idx="70">0.88482206294266896</cx:pt>
          <cx:pt idx="71">0.1468140947774367</cx:pt>
          <cx:pt idx="72">-0.55690992062570233</cx:pt>
          <cx:pt idx="78">0.51796139497888904</cx:pt>
          <cx:pt idx="79">0.38451427607239219</cx:pt>
          <cx:pt idx="80">0.51796139497888904</cx:pt>
          <cx:pt idx="81">1.3929596816912109</cx:pt>
          <cx:pt idx="82">0.94491079479404816</cx:pt>
          <cx:pt idx="83">0.44687126432193836</cx:pt>
          <cx:pt idx="84">0.59860770145561237</cx:pt>
          <cx:pt idx="85">0.099036417855718498</cx:pt>
          <cx:pt idx="86">0.91425537750418051</cx:pt>
          <cx:pt idx="87">0.36577333921252597</cx:pt>
          <cx:pt idx="88">1.7403868901206971</cx:pt>
          <cx:pt idx="89">1.0373743625821354</cx:pt>
          <cx:pt idx="90">1.0236481006401297</cx:pt>
          <cx:pt idx="91">-0.025691321571627065</cx:pt>
          <cx:pt idx="92">1.0332541513977826</cx:pt>
          <cx:pt idx="93">0.97127848770639047</cx:pt>
          <cx:pt idx="94">0.35197452661307382</cx:pt>
          <cx:pt idx="95">0.24994991399908728</cx:pt>
          <cx:pt idx="96">-0.29883692252429034</cx:pt>
          <cx:pt idx="97">-0.6312581689392911</cx:pt>
          <cx:pt idx="98">0.16737494874545353</cx:pt>
          <cx:pt idx="99">0.71896753744398578</cx:pt>
          <cx:pt idx="100">-0.7053963668433838</cx:pt>
          <cx:pt idx="101">0.076144520935787038</cx:pt>
          <cx:pt idx="102">0.28294904937056292</cx:pt>
          <cx:pt idx="103">1.3360541839453095</cx:pt>
          <cx:pt idx="104">0.20435594507866611</cx:pt>
          <cx:pt idx="105">-0.19694137357262198</cx:pt>
          <cx:pt idx="116">-0.94305569082393481</cx:pt>
          <cx:pt idx="117">-0.88652370013839732</cx:pt>
          <cx:pt idx="118">0.8809110369522386</cx:pt>
          <cx:pt idx="122">1.9218969227638669</cx:pt>
          <cx:pt idx="123">0.46872793482154496</cx:pt>
          <cx:pt idx="124">0.73892143352469963</cx:pt>
          <cx:pt idx="125">0.90936703056578128</cx:pt>
          <cx:pt idx="126">-0.50104252049271791</cx:pt>
          <cx:pt idx="127">0.0076770277827565405</cx:pt>
          <cx:pt idx="128">-0.043519178111833388</cx:pt>
          <cx:pt idx="129">0.37340859986552966</cx:pt>
          <cx:pt idx="130">1.3301318626782515</cx:pt>
          <cx:pt idx="131">2.0386567690841764</cx:pt>
          <cx:pt idx="132">-1.2762943575150187</cx:pt>
          <cx:pt idx="133">0.49045578857774574</cx:pt>
          <cx:pt idx="134">-1.4023907089717038</cx:pt>
          <cx:pt idx="135">1.6127399563169964</cx:pt>
          <cx:pt idx="136">0.74836932460880567</cx:pt>
          <cx:pt idx="137">0.38033676237842218</cx:pt>
          <cx:pt idx="138">0.80408523671906951</cx:pt>
          <cx:pt idx="139">-0.3158595823667994</cx:pt>
          <cx:pt idx="140">-0.79548763596062377</cx:pt>
          <cx:pt idx="141">-0.13005140456336878</cx:pt>
          <cx:pt idx="142">-0.16111866954252524</cx:pt>
          <cx:pt idx="143">0.4077141943175856</cx:pt>
          <cx:pt idx="144">0.35138035892323816</cx:pt>
          <cx:pt idx="145">-0.15159821221203126</cx:pt>
          <cx:pt idx="146">-3.1022610384293894</cx:pt>
          <cx:pt idx="147">-2.1912621282319562</cx:pt>
          <cx:pt idx="148">2.7826289185911777</cx:pt>
          <cx:pt idx="149">0.052961524005348606</cx:pt>
          <cx:pt idx="153">-1.2257059259320426</cx:pt>
          <cx:pt idx="154">0.66459046655360321</cx:pt>
          <cx:pt idx="155">0.57853460318570127</cx:pt>
          <cx:pt idx="156">-0.8933972603462379</cx:pt>
          <cx:pt idx="157">-0.32752716970810924</cx:pt>
          <cx:pt idx="158">0.95452112613161233</cx:pt>
          <cx:pt idx="159">1.0459127437928188</cx:pt>
          <cx:pt idx="160">-0.25349640547978824</cx:pt>
          <cx:pt idx="161">-0.36680126713851008</cx:pt>
          <cx:pt idx="162">-0.85705810692012563</cx:pt>
          <cx:pt idx="163">-0.16096394920405444</cx:pt>
          <cx:pt idx="164">1.412523096444668</cx:pt>
          <cx:pt idx="165">0.097302177834617642</cx:pt>
          <cx:pt idx="166">1.9270985410299952</cx:pt>
          <cx:pt idx="167">-0.21152446940438951</cx:pt>
        </cx:lvl>
      </cx:numDim>
    </cx:data>
    <cx:data id="4">
      <cx:numDim type="val">
        <cx:f>'alanine_basic(CORR)'!$T$300:$T$467</cx:f>
        <cx:lvl ptCount="168" formatCode="0.000">
          <cx:pt idx="0">0.049492699826792073</cx:pt>
          <cx:pt idx="1">0.1480019733596504</cx:pt>
          <cx:pt idx="2">-0.400480460475308</cx:pt>
          <cx:pt idx="3">-0.43057292686454818</cx:pt>
          <cx:pt idx="4">-0.51084725346854909</cx:pt>
          <cx:pt idx="5">3.1606567000197434</cx:pt>
          <cx:pt idx="6">-0.0020243822516264358</cx:pt>
          <cx:pt idx="8">0.53650904925305631</cx:pt>
          <cx:pt idx="10">0.44321367871606326</cx:pt>
          <cx:pt idx="11">-0.56276431426711648</cx:pt>
          <cx:pt idx="12">-0.64960335803083313</cx:pt>
          <cx:pt idx="13">-1.0245140878733456</cx:pt>
          <cx:pt idx="16">-0.94005864038527909</cx:pt>
          <cx:pt idx="17">-2.3388050944970233</cx:pt>
          <cx:pt idx="18">-0.43493140199685121</cx:pt>
          <cx:pt idx="20">2.1523432774991673</cx:pt>
          <cx:pt idx="21">0.84369127961171719</cx:pt>
          <cx:pt idx="24">-0.72185502914424149</cx:pt>
          <cx:pt idx="25">4.4535397873031384</cx:pt>
          <cx:pt idx="37">-0.98098713160106332</cx:pt>
          <cx:pt idx="38">-0.036617204047029443</cx:pt>
          <cx:pt idx="99">-0.078751614089799804</cx:pt>
          <cx:pt idx="100">-1.0137568990994967</cx:pt>
          <cx:pt idx="101">-0.032624648228489241</cx:pt>
          <cx:pt idx="104">-0.66026555094744177</cx:pt>
          <cx:pt idx="105">-0.074900966055695489</cx:pt>
          <cx:pt idx="117">-0.27355343185658021</cx:pt>
          <cx:pt idx="118">0.78926883577168139</cx:pt>
          <cx:pt idx="125">0.58198383610210402</cx:pt>
          <cx:pt idx="126">-0.43423423373141401</cx:pt>
          <cx:pt idx="127">-0.060067857070729654</cx:pt>
          <cx:pt idx="128">-0.25202469399100952</cx:pt>
          <cx:pt idx="129">1.1711357887130938</cx:pt>
          <cx:pt idx="130">1.8893010754506958</cx:pt>
          <cx:pt idx="132">0.37018492197231506</cx:pt>
          <cx:pt idx="134">0.19770712050025541</cx:pt>
          <cx:pt idx="136">-0.042502576703569127</cx:pt>
          <cx:pt idx="137">0.38055465101893832</cx:pt>
          <cx:pt idx="138">0.54088780199053754</cx:pt>
          <cx:pt idx="139">-0.53073366659844512</cx:pt>
          <cx:pt idx="145">0.24864738130618624</cx:pt>
          <cx:pt idx="146">0.32254033563498441</cx:pt>
          <cx:pt idx="147">1.3523138482481993</cx:pt>
          <cx:pt idx="165">-0.63442055769654382</cx:pt>
        </cx:lvl>
      </cx:numDim>
    </cx:data>
    <cx:data id="5">
      <cx:numDim type="val">
        <cx:f>'alanine_basic(CORR)'!$U$300:$U$467</cx:f>
        <cx:lvl ptCount="168" formatCode="0.000">
          <cx:pt idx="0">0.8104125736738792</cx:pt>
          <cx:pt idx="1">2.6455026455026531</cx:pt>
          <cx:pt idx="2">0.12523052125928222</cx:pt>
          <cx:pt idx="3">1.1030852534482039</cx:pt>
          <cx:pt idx="4">0.74103113932735964</cx:pt>
          <cx:pt idx="5">2.4714716351641233</cx:pt>
          <cx:pt idx="6">-0.16373372153427587</cx:pt>
          <cx:pt idx="7">-0.84736731227627726</cx:pt>
          <cx:pt idx="8">0.15322376224624729</cx:pt>
          <cx:pt idx="9">-4.1437795057334217</cx:pt>
          <cx:pt idx="10">0.093775135193575762</cx:pt>
          <cx:pt idx="11">-1.9282518943912876</cx:pt>
          <cx:pt idx="12">0.58031104891815355</cx:pt>
          <cx:pt idx="13">-1.419287446615846</cx:pt>
          <cx:pt idx="14">-0.63470084007322258</cx:pt>
          <cx:pt idx="15">-2.6704655959074355</cx:pt>
          <cx:pt idx="16">-5.2443686816529498</cx:pt>
          <cx:pt idx="17">-1.5713151078413645</cx:pt>
          <cx:pt idx="18">0.55300148339584954</cx:pt>
          <cx:pt idx="19">-3.4344075771828528</cx:pt>
          <cx:pt idx="20">-2.9170218195186162</cx:pt>
          <cx:pt idx="21">-1.805282284701671</cx:pt>
          <cx:pt idx="22">-0.72758049016731119</cx:pt>
          <cx:pt idx="23">-4.0078016695644099</cx:pt>
          <cx:pt idx="24">-0.22947211503791357</cx:pt>
          <cx:pt idx="25">3.5941270886643077</cx:pt>
          <cx:pt idx="28">-1.2956362364193279</cx:pt>
          <cx:pt idx="32">-0.068768329740831829</cx:pt>
          <cx:pt idx="33">0.38664525023334972</cx:pt>
          <cx:pt idx="34">-0.33214354146653774</cx:pt>
          <cx:pt idx="35">-1.3287263196611832</cx:pt>
          <cx:pt idx="36">-0.6039472768531452</cx:pt>
          <cx:pt idx="37">-3.1132439324623418</cx:pt>
          <cx:pt idx="38">-5.6912889141384086</cx:pt>
          <cx:pt idx="39">-0.30453516939964032</cx:pt>
          <cx:pt idx="40">-2.9466374450495185</cx:pt>
          <cx:pt idx="41">-1.5176562610732609</cx:pt>
          <cx:pt idx="42">-0.44449126257804888</cx:pt>
          <cx:pt idx="43">-0.68914397865948873</cx:pt>
          <cx:pt idx="44">2.2572528959576266</cx:pt>
          <cx:pt idx="45">-0.8107000284234025</cx:pt>
          <cx:pt idx="46">1.3541215478645032</cx:pt>
          <cx:pt idx="47">-0.9772837571672004</cx:pt>
          <cx:pt idx="48">1.4006410768468183</cx:pt>
          <cx:pt idx="49">-0.42848862246753172</cx:pt>
          <cx:pt idx="59">-1.0399706451675002</cx:pt>
          <cx:pt idx="60">-1.6617097156843474</cx:pt>
          <cx:pt idx="61">-0.84334631793075554</cx:pt>
          <cx:pt idx="62">-3.0459546359785099</cx:pt>
          <cx:pt idx="63">-1.0002083240451418</cx:pt>
          <cx:pt idx="64">-2.187569942604124</cx:pt>
          <cx:pt idx="65">0.64014473994933152</cx:pt>
          <cx:pt idx="66">0.83315005721178714</cx:pt>
          <cx:pt idx="67">0.034974227780168898</cx:pt>
          <cx:pt idx="68">-0.42156208948613488</cx:pt>
          <cx:pt idx="69">-0.3464202172545171</cx:pt>
          <cx:pt idx="70">-0.44961840207403869</cx:pt>
          <cx:pt idx="71">-4.9174789438525899</cx:pt>
          <cx:pt idx="72">-0.49135361873289851</cx:pt>
          <cx:pt idx="78">-0.69532701728748958</cx:pt>
          <cx:pt idx="79">-0.12281812308283754</cx:pt>
          <cx:pt idx="80">-0.69532701728748958</cx:pt>
          <cx:pt idx="81">-0.198886628297268</cx:pt>
          <cx:pt idx="82">2.6661952603328292</cx:pt>
          <cx:pt idx="83">-1.8470513649922942</cx:pt>
          <cx:pt idx="84">-1.7303761149417383</cx:pt>
          <cx:pt idx="85">-2.1987553700766465</cx:pt>
          <cx:pt idx="86">-1.9435243013702588</cx:pt>
          <cx:pt idx="87">-0.11749553667605257</cx:pt>
          <cx:pt idx="88">0.56668216732956178</cx:pt>
          <cx:pt idx="89">0.024370400064744249</cx:pt>
          <cx:pt idx="90">-1.1090628064838253</cx:pt>
          <cx:pt idx="91">1.1797186516980975</cx:pt>
          <cx:pt idx="92">2.2775334052460585</cx:pt>
          <cx:pt idx="93">1.1741542777757044</cx:pt>
          <cx:pt idx="94">1.0678366017564975</cx:pt>
          <cx:pt idx="95">-1.7767353545997266</cx:pt>
          <cx:pt idx="96">-0.95669524180916143</cx:pt>
          <cx:pt idx="97">-1.0752180648128546</cx:pt>
          <cx:pt idx="98">2.2474163224919828</cx:pt>
          <cx:pt idx="99">-1.7604312656307703</cx:pt>
          <cx:pt idx="100">0.33455247950179046</cx:pt>
          <cx:pt idx="101">-0.16534697163918075</cx:pt>
          <cx:pt idx="102">-1.0050190617979156</cx:pt>
          <cx:pt idx="103">1.8190869175602933</cx:pt>
          <cx:pt idx="104">1.9808288632723254</cx:pt>
          <cx:pt idx="105">2.6198169205278279</cx:pt>
          <cx:pt idx="116">-0.084701696330359552</cx:pt>
          <cx:pt idx="117">0.91123870794878647</cx:pt>
          <cx:pt idx="118">2.1920927094378788</cx:pt>
          <cx:pt idx="122">2.7667712540040479</cx:pt>
          <cx:pt idx="123">3.4577957719146619</cx:pt>
          <cx:pt idx="124">2.8083027640076224</cx:pt>
          <cx:pt idx="125">2.9967710175790692</cx:pt>
          <cx:pt idx="126">2.2250943429943315</cx:pt>
          <cx:pt idx="127">2.25432466401818</cx:pt>
          <cx:pt idx="128">2.1926295754149892</cx:pt>
          <cx:pt idx="129">2.7810825983671883</cx:pt>
          <cx:pt idx="130">3.2598800759138471</cx:pt>
          <cx:pt idx="131">0.93169053933192236</cx:pt>
          <cx:pt idx="132">1.9649852434569313</cx:pt>
          <cx:pt idx="133">0.83604534690214727</cx:pt>
          <cx:pt idx="134">1.0003914355886967</cx:pt>
          <cx:pt idx="135">0.63181812113841596</cx:pt>
          <cx:pt idx="136">0.44265111806542484</cx:pt>
          <cx:pt idx="137">0.87798793756424931</cx:pt>
          <cx:pt idx="138">1.6457853499995412</cx:pt>
          <cx:pt idx="139">0.23941636705946553</cx:pt>
          <cx:pt idx="140">0.14950621680429882</cx:pt>
          <cx:pt idx="141">0.90661661379242853</cx:pt>
          <cx:pt idx="142">1.2701948860122383</cx:pt>
          <cx:pt idx="143">0.83480287028922007</cx:pt>
          <cx:pt idx="144">1.2168387977372048</cx:pt>
          <cx:pt idx="145">-1.5766359802904317</cx:pt>
          <cx:pt idx="146">0.53808751866001081</cx:pt>
          <cx:pt idx="147">-0.82038899315512515</cx:pt>
          <cx:pt idx="148">-0.91808697878873735</cx:pt>
          <cx:pt idx="149">-0.31780095700483263</cx:pt>
          <cx:pt idx="153">1.0708474889911022</cx:pt>
          <cx:pt idx="154">-1.1128050934003184</cx:pt>
          <cx:pt idx="155">-3.0953379108658465</cx:pt>
          <cx:pt idx="156">-3.0903098011091252</cx:pt>
          <cx:pt idx="157">-0.27495019290980482</cx:pt>
          <cx:pt idx="158">0.22555996923819838</cx:pt>
          <cx:pt idx="159">-1.1127027262391755</cx:pt>
          <cx:pt idx="160">-0.53161220302326595</cx:pt>
          <cx:pt idx="161">-0.33703654088595653</cx:pt>
          <cx:pt idx="162">-1.1904232674380866</cx:pt>
          <cx:pt idx="163">0.48928048501072646</cx:pt>
          <cx:pt idx="164">1.3617798774880825</cx:pt>
          <cx:pt idx="165">1.2687353834660284</cx:pt>
          <cx:pt idx="166">-1.5450215771625067</cx:pt>
          <cx:pt idx="167">2.7568415946503624</cx:pt>
        </cx:lvl>
      </cx:numDim>
    </cx:data>
  </cx:chartData>
  <cx:chart>
    <cx:title pos="t" align="ctr" overlay="0">
      <cx:tx>
        <cx:txData>
          <cx:v>Results basic tests photon beams alanine/EPR dosimetry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600"/>
          </a:pPr>
          <a:r>
            <a:rPr lang="en-US" sz="16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Results basic tests photon beams alanine/EPR dosimetry</a:t>
          </a:r>
        </a:p>
      </cx:txPr>
    </cx:title>
    <cx:plotArea>
      <cx:plotAreaRegion>
        <cx:series layoutId="boxWhisker" uniqueId="{992DD6CF-2E56-4B61-88D4-3325E413A6BF}" formatIdx="1">
          <cx:tx>
            <cx:txData>
              <cx:f/>
              <cx:v>Beam output</cx:v>
            </cx:txData>
          </cx:tx>
          <cx:spPr>
            <a:noFill/>
          </cx:spPr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00000000-FAB6-450C-9047-925EFA23F42F}">
          <cx:tx>
            <cx:txData>
              <cx:f/>
              <cx:v>8 cm</cx:v>
            </cx:txData>
          </cx:tx>
          <cx:spPr>
            <a:noFill/>
          </cx:spPr>
          <cx:dataId val="1"/>
          <cx:layoutPr>
            <cx:visibility meanMarker="1" nonoutliers="0"/>
            <cx:statistics quartileMethod="exclusive"/>
          </cx:layoutPr>
        </cx:series>
        <cx:series layoutId="boxWhisker" uniqueId="{00000001-FAB6-450C-9047-925EFA23F42F}">
          <cx:tx>
            <cx:txData>
              <cx:f/>
              <cx:v>20 cm</cx:v>
            </cx:txData>
          </cx:tx>
          <cx:spPr>
            <a:noFill/>
          </cx:spPr>
          <cx:dataId val="2"/>
          <cx:layoutPr>
            <cx:visibility meanLine="0" meanMarker="1" nonoutliers="0"/>
            <cx:statistics quartileMethod="exclusive"/>
          </cx:layoutPr>
        </cx:series>
        <cx:series layoutId="boxWhisker" uniqueId="{00000002-FAB6-450C-9047-925EFA23F42F}">
          <cx:tx>
            <cx:txData>
              <cx:f/>
              <cx:v>8 cm - SSD85</cx:v>
            </cx:txData>
          </cx:tx>
          <cx:spPr>
            <a:noFill/>
          </cx:spPr>
          <cx:dataId val="3"/>
          <cx:layoutPr>
            <cx:visibility meanMarker="1" nonoutliers="0"/>
            <cx:statistics quartileMethod="exclusive"/>
          </cx:layoutPr>
        </cx:series>
        <cx:series layoutId="boxWhisker" uniqueId="{00000003-FAB6-450C-9047-925EFA23F42F}">
          <cx:tx>
            <cx:txData>
              <cx:f/>
              <cx:v>8 cm - wedge</cx:v>
            </cx:txData>
          </cx:tx>
          <cx:spPr>
            <a:noFill/>
          </cx:spPr>
          <cx:dataId val="4"/>
          <cx:layoutPr>
            <cx:visibility meanMarker="1" nonoutliers="0"/>
            <cx:statistics quartileMethod="exclusive"/>
          </cx:layoutPr>
        </cx:series>
        <cx:series layoutId="boxWhisker" uniqueId="{00000004-FAB6-450C-9047-925EFA23F42F}">
          <cx:tx>
            <cx:txData>
              <cx:f/>
              <cx:v>Small field </cx:v>
            </cx:txData>
          </cx:tx>
          <cx:spPr>
            <a:noFill/>
          </cx:spPr>
          <cx:dataId val="5"/>
          <cx:layoutPr>
            <cx:visibility meanMarker="1" nonoutliers="0"/>
            <cx:statistics quartileMethod="exclusive"/>
          </cx:layoutPr>
        </cx:series>
      </cx:plotAreaRegion>
      <cx:axis id="0" hidden="1">
        <cx:catScaling gapWidth="0.25"/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BE" sz="1600"/>
          </a:p>
        </cx:txPr>
      </cx:axis>
      <cx:axis id="1">
        <cx:valScaling min="-6"/>
        <cx:title>
          <cx:tx>
            <cx:txData>
              <cx:v>Difference (%) from calculated dose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/>
              </a:pPr>
              <a:r>
                <a:rPr lang="en-US" sz="16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Difference (%) from calculated dose</a:t>
              </a:r>
            </a:p>
          </cx:txPr>
        </cx:title>
        <cx:majorGridlines/>
        <cx:tickLabels/>
        <cx:numFmt formatCode="0.0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/>
            </a:pPr>
            <a:endParaRPr lang="en-US" sz="16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txPr>
      </cx:axis>
    </cx:plotArea>
    <cx:legend pos="r" align="ctr" overlay="0">
      <cx:spPr>
        <a:ln>
          <a:solidFill>
            <a:schemeClr val="tx1"/>
          </a:solidFill>
        </a:ln>
      </cx:spPr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600"/>
          </a:pPr>
          <a:endParaRPr lang="en-US" sz="16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35E6E-B6AB-47BF-837E-E1B1B324E6D9}" type="datetime1">
              <a:rPr lang="nl-NL" smtClean="0"/>
              <a:t>1-6-2023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3E2DD-2F56-4683-9C33-6689EB9BC2E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1452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C0E65-3559-48E0-BEC6-1D86B07E9DA6}" type="datetime1">
              <a:rPr lang="nl-NL" smtClean="0"/>
              <a:pPr/>
              <a:t>1-6-2023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94953-45DF-4BC3-9BE4-AC0A7CD68A46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011440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4112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09B7E-1508-4B69-B7BC-705E88B9430C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8706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-water equivalent</a:t>
            </a:r>
            <a:r>
              <a:rPr lang="en-GB" baseline="0" dirty="0"/>
              <a:t> (no tumour material)</a:t>
            </a:r>
          </a:p>
          <a:p>
            <a:r>
              <a:rPr lang="en-GB" baseline="0" dirty="0"/>
              <a:t>- Cushion ( as air equivalent TRANSPARANT as possible to not influence the dose to the head)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47F6B-9B4F-3A41-B6FA-7BA383498A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85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0;p16:notes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rTh4YBMAAAAlAAAACwAAAC0AAAAAcgYAAGUEAAC+IwAAXho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SwAAAEsAAAAAAAAASwAAAEs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ByBgAAZQQAAL4jAABeGgAAEAAAACYAAAAIAAAAAQ8AAP8fAAA="/>
              </a:ext>
            </a:extLst>
          </p:cNvSpPr>
          <p:nvPr>
            <p:ph type="sldImg" idx="2"/>
          </p:nvPr>
        </p:nvSpPr>
        <p:spPr>
          <a:xfrm>
            <a:off x="2476500" y="514350"/>
            <a:ext cx="4572000" cy="2571750"/>
          </a:xfrm>
          <a:custGeom>
            <a:avLst/>
            <a:gdLst/>
            <a:ahLst/>
            <a:cxnLst/>
            <a:rect l="0" t="0" r="4762500" b="3571875"/>
            <a:pathLst>
              <a:path w="4762500" h="3571875" fill="none" extrusionOk="0">
                <a:moveTo>
                  <a:pt x="0" y="0"/>
                </a:moveTo>
                <a:lnTo>
                  <a:pt x="4762500" y="0"/>
                </a:lnTo>
                <a:lnTo>
                  <a:pt x="4762500" y="3571875"/>
                </a:lnTo>
                <a:lnTo>
                  <a:pt x="0" y="3571875"/>
                </a:lnTo>
                <a:close/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Google Shape;341;p16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rTh4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1RsAAPglAAAzNgAAEAAAACYAAAAIAAAAvT8AAP8fAAA="/>
              </a:ext>
            </a:extLst>
          </p:cNvSpPr>
          <p:nvPr>
            <p:ph type="body" idx="1"/>
          </p:nvPr>
        </p:nvSpPr>
        <p:spPr>
          <a:xfrm>
            <a:off x="952500" y="3257550"/>
            <a:ext cx="7620000" cy="308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42;p16:notes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rTh4YB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pzcAAC4qAACVOgAAEAAAACYAAAAIAAAAvT8AAP8fAAA="/>
              </a:ext>
            </a:extLst>
          </p:cNvSpPr>
          <p:nvPr>
            <p:ph type="sldNum" idx="4294967295"/>
          </p:nvPr>
        </p:nvSpPr>
        <p:spPr>
          <a:xfrm>
            <a:off x="5395736" y="6513728"/>
            <a:ext cx="41275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nl-be"/>
            </a:pPr>
            <a:fld id="{C095632D-54D0-5B7B-9EB6-A22EC3F868F7}" type="slidenum">
              <a:rPr lang="nl-be">
                <a:latin typeface="Arial" pitchFamily="1" charset="0"/>
                <a:ea typeface="Arial" pitchFamily="1" charset="0"/>
                <a:cs typeface="Arial" pitchFamily="1" charset="0"/>
              </a:rPr>
              <a:t>21</a:t>
            </a:fld>
            <a:endParaRPr lang="nl-be">
              <a:latin typeface="Arial" pitchFamily="1" charset="0"/>
              <a:ea typeface="Arial" pitchFamily="1" charset="0"/>
              <a:cs typeface="Arial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763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6D555-E16A-8440-9BA3-26126C30DD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91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6D555-E16A-8440-9BA3-26126C30DD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4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6D555-E16A-8440-9BA3-26126C30DD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38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0574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7979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6091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3995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6279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9588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9874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444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292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37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8686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38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6352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0715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6745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7909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5743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4381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8943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94953-45DF-4BC3-9BE4-AC0A7CD68A46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559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736D5B-2965-4D40-8FF5-30EE349E6D96}" type="datetime1">
              <a:rPr lang="nl-NL" noProof="0" smtClean="0"/>
              <a:t>1-6-2023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nute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Click to edit Master title style</a:t>
            </a:r>
            <a:endParaRPr lang="nl-B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0"/>
          </p:nvPr>
        </p:nvSpPr>
        <p:spPr>
          <a:xfrm>
            <a:off x="1456267" y="1219200"/>
            <a:ext cx="10430933" cy="4572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nl-BE" dirty="0"/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2483811" y="2705725"/>
            <a:ext cx="68580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8800" dirty="0" err="1">
                <a:ln>
                  <a:solidFill>
                    <a:srgbClr val="FDB813">
                      <a:alpha val="30000"/>
                    </a:srgbClr>
                  </a:solidFill>
                </a:ln>
                <a:solidFill>
                  <a:srgbClr val="FDB813">
                    <a:alpha val="13000"/>
                  </a:srgbClr>
                </a:solidFill>
                <a:latin typeface="Arial Bold"/>
                <a:ea typeface="+mn-ea"/>
                <a:cs typeface="Arial Bold"/>
              </a:rPr>
              <a:t>BEL</a:t>
            </a:r>
            <a:r>
              <a:rPr lang="nl-BE" sz="8800" i="1" dirty="0" err="1">
                <a:ln>
                  <a:solidFill>
                    <a:srgbClr val="FDB813">
                      <a:alpha val="30000"/>
                    </a:srgbClr>
                  </a:solidFill>
                </a:ln>
                <a:solidFill>
                  <a:srgbClr val="FDB813">
                    <a:alpha val="13000"/>
                  </a:srgbClr>
                </a:solidFill>
                <a:latin typeface="Lucida Handwriting"/>
                <a:ea typeface="+mn-ea"/>
                <a:cs typeface="Lucida Handwriting"/>
              </a:rPr>
              <a:t>d</a:t>
            </a:r>
            <a:r>
              <a:rPr lang="nl-BE" sz="8800" dirty="0" err="1">
                <a:ln>
                  <a:solidFill>
                    <a:srgbClr val="FDB813">
                      <a:alpha val="30000"/>
                    </a:srgbClr>
                  </a:solidFill>
                </a:ln>
                <a:solidFill>
                  <a:srgbClr val="FDB813">
                    <a:alpha val="13000"/>
                  </a:srgbClr>
                </a:solidFill>
                <a:latin typeface="Arial Bold"/>
                <a:ea typeface="+mn-ea"/>
                <a:cs typeface="Arial Bold"/>
              </a:rPr>
              <a:t>ART</a:t>
            </a:r>
            <a:endParaRPr lang="nl-BE" sz="8800" dirty="0">
              <a:ln>
                <a:solidFill>
                  <a:srgbClr val="FDB813">
                    <a:alpha val="30000"/>
                  </a:srgbClr>
                </a:solidFill>
              </a:ln>
              <a:solidFill>
                <a:srgbClr val="FDB813">
                  <a:alpha val="13000"/>
                </a:srgbClr>
              </a:solidFill>
              <a:latin typeface="Arial Bold"/>
              <a:ea typeface="+mn-ea"/>
              <a:cs typeface="Arial Bold"/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8427"/>
            <a:ext cx="10964069" cy="944561"/>
          </a:xfrm>
          <a:prstGeom prst="rect">
            <a:avLst/>
          </a:prstGeom>
          <a:solidFill>
            <a:srgbClr val="FFECB0">
              <a:alpha val="74118"/>
            </a:srgbClr>
          </a:solidFill>
          <a:ln w="9525">
            <a:noFill/>
            <a:miter lim="800000"/>
            <a:headEnd/>
            <a:tailEnd/>
          </a:ln>
          <a:effectLst>
            <a:outerShdw blurRad="63500" dist="38100" dir="5400000" algn="br" rotWithShape="0">
              <a:srgbClr val="000000">
                <a:alpha val="71999"/>
              </a:srgbClr>
            </a:outerShdw>
          </a:effectLst>
        </p:spPr>
        <p:txBody>
          <a:bodyPr anchor="ctr"/>
          <a:lstStyle/>
          <a:p>
            <a:pPr algn="ctr"/>
            <a:endParaRPr lang="nl-BE" sz="18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Rectangle 23"/>
          <p:cNvSpPr>
            <a:spLocks noChangeArrowheads="1"/>
          </p:cNvSpPr>
          <p:nvPr userDrawn="1"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100" dir="16200000" algn="br" rotWithShape="0">
              <a:srgbClr val="000000">
                <a:alpha val="42999"/>
              </a:srgbClr>
            </a:outerShdw>
          </a:effectLst>
        </p:spPr>
        <p:txBody>
          <a:bodyPr anchor="ctr"/>
          <a:lstStyle/>
          <a:p>
            <a:pPr algn="ctr"/>
            <a:endParaRPr lang="nl-BE" sz="18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" name="Picture 2" descr="https://www.uhasselt.be/media/x1aphwju/logo-nutec.jpg">
            <a:extLst>
              <a:ext uri="{FF2B5EF4-FFF2-40B4-BE49-F238E27FC236}">
                <a16:creationId xmlns:a16="http://schemas.microsoft.com/office/drawing/2014/main" id="{8E719575-EF7F-2F0F-B85B-804DB983D1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3" y="6216300"/>
            <a:ext cx="2682387" cy="5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AD6683-3DBB-0255-A04D-FF0657587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856"/>
          <a:stretch/>
        </p:blipFill>
        <p:spPr>
          <a:xfrm>
            <a:off x="8681962" y="6172200"/>
            <a:ext cx="3342613" cy="623168"/>
          </a:xfrm>
          <a:prstGeom prst="rect">
            <a:avLst/>
          </a:prstGeom>
        </p:spPr>
      </p:pic>
      <p:pic>
        <p:nvPicPr>
          <p:cNvPr id="5" name="Picture 4" descr="logo medical dosimetry.jpeg">
            <a:extLst>
              <a:ext uri="{FF2B5EF4-FFF2-40B4-BE49-F238E27FC236}">
                <a16:creationId xmlns:a16="http://schemas.microsoft.com/office/drawing/2014/main" id="{8CC7F3CC-3200-0980-5533-5AD430BD43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069" y="12578"/>
            <a:ext cx="1227931" cy="944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A5EA-079B-9F07-43EA-13F39896E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2971" t="16241" r="26697" b="30611"/>
          <a:stretch/>
        </p:blipFill>
        <p:spPr>
          <a:xfrm>
            <a:off x="5180386" y="6179770"/>
            <a:ext cx="1432751" cy="6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86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ute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 userDrawn="1"/>
        </p:nvSpPr>
        <p:spPr>
          <a:xfrm rot="16200000">
            <a:off x="-2937100" y="2705725"/>
            <a:ext cx="68580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8800" dirty="0" err="1">
                <a:ln>
                  <a:solidFill>
                    <a:srgbClr val="FDB813">
                      <a:alpha val="30000"/>
                    </a:srgbClr>
                  </a:solidFill>
                </a:ln>
                <a:solidFill>
                  <a:srgbClr val="FDB813">
                    <a:alpha val="13000"/>
                  </a:srgbClr>
                </a:solidFill>
                <a:latin typeface="Arial Bold"/>
                <a:ea typeface="+mn-ea"/>
                <a:cs typeface="Arial Bold"/>
              </a:rPr>
              <a:t>BEL</a:t>
            </a:r>
            <a:r>
              <a:rPr lang="nl-BE" sz="8800" i="1" dirty="0" err="1">
                <a:ln>
                  <a:solidFill>
                    <a:srgbClr val="FDB813">
                      <a:alpha val="30000"/>
                    </a:srgbClr>
                  </a:solidFill>
                </a:ln>
                <a:solidFill>
                  <a:srgbClr val="FDB813">
                    <a:alpha val="13000"/>
                  </a:srgbClr>
                </a:solidFill>
                <a:latin typeface="Lucida Handwriting"/>
                <a:ea typeface="+mn-ea"/>
                <a:cs typeface="Lucida Handwriting"/>
              </a:rPr>
              <a:t>d</a:t>
            </a:r>
            <a:r>
              <a:rPr lang="nl-BE" sz="8800" dirty="0" err="1">
                <a:ln>
                  <a:solidFill>
                    <a:srgbClr val="FDB813">
                      <a:alpha val="30000"/>
                    </a:srgbClr>
                  </a:solidFill>
                </a:ln>
                <a:solidFill>
                  <a:srgbClr val="FDB813">
                    <a:alpha val="13000"/>
                  </a:srgbClr>
                </a:solidFill>
                <a:latin typeface="Arial Bold"/>
                <a:ea typeface="+mn-ea"/>
                <a:cs typeface="Arial Bold"/>
              </a:rPr>
              <a:t>ART</a:t>
            </a:r>
            <a:endParaRPr lang="nl-BE" sz="8800" dirty="0">
              <a:ln>
                <a:solidFill>
                  <a:srgbClr val="FDB813">
                    <a:alpha val="30000"/>
                  </a:srgbClr>
                </a:solidFill>
              </a:ln>
              <a:solidFill>
                <a:srgbClr val="FDB813">
                  <a:alpha val="13000"/>
                </a:srgbClr>
              </a:solidFill>
              <a:latin typeface="Arial Bold"/>
              <a:ea typeface="+mn-ea"/>
              <a:cs typeface="Arial Bold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0" y="0"/>
            <a:ext cx="12192000" cy="838200"/>
          </a:xfrm>
          <a:prstGeom prst="rect">
            <a:avLst/>
          </a:prstGeom>
          <a:solidFill>
            <a:srgbClr val="F7D381">
              <a:alpha val="8392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38100" dir="5400000" algn="br" rotWithShape="0">
              <a:srgbClr val="000000">
                <a:alpha val="71999"/>
              </a:srgbClr>
            </a:outerShdw>
          </a:effectLst>
        </p:spPr>
        <p:txBody>
          <a:bodyPr anchor="ctr"/>
          <a:lstStyle/>
          <a:p>
            <a:pPr algn="ctr"/>
            <a:endParaRPr lang="nl-BE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 userDrawn="1"/>
        </p:nvSpPr>
        <p:spPr bwMode="auto">
          <a:xfrm>
            <a:off x="0" y="6186311"/>
            <a:ext cx="1219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100" dir="16200000" algn="br" rotWithShape="0">
              <a:srgbClr val="000000">
                <a:alpha val="42999"/>
              </a:srgbClr>
            </a:outerShdw>
          </a:effectLst>
        </p:spPr>
        <p:txBody>
          <a:bodyPr anchor="ctr"/>
          <a:lstStyle/>
          <a:p>
            <a:pPr algn="ctr"/>
            <a:endParaRPr lang="nl-BE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to edit Master title style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0"/>
          </p:nvPr>
        </p:nvSpPr>
        <p:spPr>
          <a:xfrm>
            <a:off x="1456267" y="1219200"/>
            <a:ext cx="10430933" cy="4572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</a:p>
        </p:txBody>
      </p:sp>
      <p:pic>
        <p:nvPicPr>
          <p:cNvPr id="2" name="Picture 2" descr="https://www.uhasselt.be/media/x1aphwju/logo-nutec.jpg">
            <a:extLst>
              <a:ext uri="{FF2B5EF4-FFF2-40B4-BE49-F238E27FC236}">
                <a16:creationId xmlns:a16="http://schemas.microsoft.com/office/drawing/2014/main" id="{3AD7B95D-C7B6-282B-D2E2-559BC9DB83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3" y="6216300"/>
            <a:ext cx="2682387" cy="5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E1FB2B-97C1-4238-DE70-3EB9C054A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856"/>
          <a:stretch/>
        </p:blipFill>
        <p:spPr>
          <a:xfrm>
            <a:off x="8681962" y="6172200"/>
            <a:ext cx="3342613" cy="6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72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nute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3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rTh4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AAAAFwxAADPBQAAEAAAACYAAAAIAAAAvbAAAP8fAAA="/>
              </a:ext>
            </a:extLst>
          </p:cNvSpPr>
          <p:nvPr>
            <p:ph type="title"/>
          </p:nvPr>
        </p:nvSpPr>
        <p:spPr>
          <a:xfrm>
            <a:off x="609600" y="1"/>
            <a:ext cx="10088880" cy="944245"/>
          </a:xfrm>
          <a:noFill/>
          <a:ln>
            <a:noFill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>
                <a:solidFill>
                  <a:srgbClr val="000000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1pPr>
            <a:lvl2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>
                <a:solidFill>
                  <a:srgbClr val="000000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2pPr>
            <a:lvl3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>
                <a:solidFill>
                  <a:srgbClr val="000000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3pPr>
            <a:lvl4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>
                <a:solidFill>
                  <a:srgbClr val="000000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4pPr>
            <a:lvl5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>
                <a:solidFill>
                  <a:srgbClr val="000000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5pPr>
            <a:lvl6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>
                <a:solidFill>
                  <a:srgbClr val="000000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6pPr>
            <a:lvl7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>
                <a:solidFill>
                  <a:srgbClr val="000000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7pPr>
            <a:lvl8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>
                <a:solidFill>
                  <a:srgbClr val="000000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8pPr>
            <a:lvl9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>
                <a:solidFill>
                  <a:srgbClr val="000000"/>
                </a:solidFill>
                <a:latin typeface="Arial" pitchFamily="1" charset="0"/>
                <a:ea typeface="Arial" pitchFamily="1" charset="0"/>
                <a:cs typeface="Arial" pitchFamily="1" charset="0"/>
              </a:defRPr>
            </a:lvl9pPr>
          </a:lstStyle>
          <a:p>
            <a:endParaRPr/>
          </a:p>
        </p:txBody>
      </p:sp>
      <p:sp>
        <p:nvSpPr>
          <p:cNvPr id="3" name="Google Shape;45;p3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rTh4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4BgAAgAcAANg2AACgIwAAEAAAACYAAAAIAAAAPbAAAP8fAAA="/>
              </a:ext>
            </a:extLst>
          </p:cNvSpPr>
          <p:nvPr>
            <p:ph idx="1"/>
          </p:nvPr>
        </p:nvSpPr>
        <p:spPr>
          <a:xfrm>
            <a:off x="1456267" y="1219200"/>
            <a:ext cx="10430933" cy="4572000"/>
          </a:xfrm>
          <a:noFill/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marL="45720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Pts val="1800"/>
              <a:buChar char="•"/>
            </a:lvl1pPr>
            <a:lvl2pPr marL="91440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</a:lvl2pPr>
            <a:lvl3pPr marL="137160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lvl3pPr>
            <a:lvl4pPr marL="182880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</a:lvl4pPr>
            <a:lvl5pPr marL="228600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</a:lvl5pPr>
            <a:lvl6pPr marL="274320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lvl6pPr>
            <a:lvl7pPr marL="320040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lvl7pPr>
            <a:lvl8pPr marL="365760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lvl8pPr>
            <a:lvl9pPr marL="411480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lvl9pPr>
          </a:lstStyle>
          <a:p>
            <a:endParaRPr/>
          </a:p>
        </p:txBody>
      </p:sp>
      <p:sp>
        <p:nvSpPr>
          <p:cNvPr id="4" name="Google Shape;46;p33"/>
          <p:cNvSpPr>
            <a:extLst>
              <a:ext uri="smNativeData">
                <pr:smNativeData xmlns="" xmlns:p14="http://schemas.microsoft.com/office/powerpoint/2010/main" xmlns:pr="smNativeData" val="SMDATA_13_rTh4YBMAAAAlAAAAZAAAAE0AAAAAOQAAADkAAAA5AAAAOQ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AfSX0DzMzMAMDA/wB/f38AAAAAAAAAAAAAAAAAAAAAAAAAAAAhAAAAGAAAABQAAADS/v//ggMAALgHAADiJwAAECAAACYAAAAIAAAA//////////8="/>
              </a:ext>
            </a:extLst>
          </p:cNvSpPr>
          <p:nvPr/>
        </p:nvSpPr>
        <p:spPr>
          <a:xfrm rot="16200000">
            <a:off x="-2247900" y="2562437"/>
            <a:ext cx="5913120" cy="192870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195" tIns="36195" rIns="36195" bIns="36195" numCol="1" spcCol="215900" anchor="t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8800">
                <a:solidFill>
                  <a:srgbClr val="FDB813"/>
                </a:solidFill>
              </a:rPr>
              <a:t>BEL</a:t>
            </a:r>
            <a:r>
              <a:rPr lang="nl-be" sz="8800" i="1">
                <a:solidFill>
                  <a:srgbClr val="FDB813"/>
                </a:solidFill>
                <a:latin typeface="Dancing Script" charset="0"/>
                <a:ea typeface="Dancing Script" charset="0"/>
                <a:cs typeface="Dancing Script" charset="0"/>
              </a:rPr>
              <a:t>d</a:t>
            </a:r>
            <a:r>
              <a:rPr lang="nl-be" sz="8800">
                <a:solidFill>
                  <a:srgbClr val="FDB813"/>
                </a:solidFill>
              </a:rPr>
              <a:t>ART</a:t>
            </a:r>
            <a:endParaRPr sz="8800">
              <a:solidFill>
                <a:srgbClr val="FDB813"/>
              </a:solidFill>
            </a:endParaRPr>
          </a:p>
        </p:txBody>
      </p:sp>
      <p:sp>
        <p:nvSpPr>
          <p:cNvPr id="5" name="Google Shape;47;p33"/>
          <p:cNvSpPr>
            <a:extLst>
              <a:ext uri="smNativeData">
                <pr:smNativeData xmlns="" xmlns:p14="http://schemas.microsoft.com/office/powerpoint/2010/main" xmlns:pr="smNativeData" val="SMDATA_13_rTh4YBMAAAAlAAAAZAAAAA0AAAAAkAAAAEgAAACQAAAASAAAAAAAAAABAAAAAAAAAAEAAABQAAAAAAAAAAAA4D8AAAAAAADgPwAAAAAAAOA/AAAAAAAA4D8AAAAAAADgPwAAAAAAAOA/AAAAAAAA4D8AAAAAAADgPwAAAAAAAOA/AAAAAAAA4D8CAAAAjAAAAAEAAAAAAAAA+LVBAP///wgy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IAAAAAAAAAAEAAAAAAAAAHgAAAAAAAAA8AAAAZAAAAGQAAAAAAAAAy8vLAB4AAAAAAAAAPAAAAGQAAABkAAAAAAAAABcAAAAUAAAAAAAAAAAAAAD/fwAA/38AAAAAAAAJAAAABAAAAAAAAAAMAAAAEAAAAAAAAAAAAAAAAAAAAAAAAAAeAAAAaAAAAAAAAAAAAAAAAAAAAAAAAAAAAAAAECcAABAnAAAAAAAAAAAAAAAAAAAAAAAAAAAAAAAAAAAAAAAAAAAAAGQAAAAAAAAAwMD/AAAAAAAAAAAAAAAAAAAAAABkAAAAAAAAAH9/fwAKAAAAHwAAAFQAAAD4tUEA////AQAAAAAAAAAAAAAAAAAAAAAAAAAAAAAAAAAAAAAAAAAAAAAAAn9/fwAAAAAAy8vLAMDA/wB/f38AAAAAAAAAAAAAAAAAAAAAAAAAAAAhAAAAGAAAABQAAAAAAAAA5////1wxAAC2BQAAEAAAACYAAAAIAAAA//////////8="/>
              </a:ext>
            </a:extLst>
          </p:cNvSpPr>
          <p:nvPr/>
        </p:nvSpPr>
        <p:spPr>
          <a:xfrm>
            <a:off x="0" y="-15875"/>
            <a:ext cx="10698480" cy="944245"/>
          </a:xfrm>
          <a:prstGeom prst="rect">
            <a:avLst/>
          </a:prstGeom>
          <a:solidFill>
            <a:srgbClr val="F8B541">
              <a:alpha val="50000"/>
            </a:srgbClr>
          </a:solidFill>
          <a:ln>
            <a:noFill/>
          </a:ln>
          <a:effectLst>
            <a:outerShdw blurRad="63500" dist="38100" dir="5400000" algn="br">
              <a:srgbClr val="000000">
                <a:alpha val="7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itchFamily="1" charset="0"/>
              <a:ea typeface="Calibri" pitchFamily="1" charset="0"/>
              <a:cs typeface="Calibri" pitchFamily="1" charset="0"/>
            </a:endParaRPr>
          </a:p>
        </p:txBody>
      </p:sp>
      <p:sp>
        <p:nvSpPr>
          <p:cNvPr id="6" name="Google Shape;48;p33"/>
          <p:cNvSpPr>
            <a:extLst>
              <a:ext uri="smNativeData">
                <pr:smNativeData xmlns="" xmlns:p14="http://schemas.microsoft.com/office/powerpoint/2010/main" xmlns:pr="smNativeData" val="SMDATA_13_rTh4YBMAAAAlAAAAZAAAAA0AAAAAkAAAAEgAAACQAAAASAAAAAAAAAAB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IAAAAAAAAAAEAAAAAAAAAOwAAAAAAAADE////ZAAAAGQAAAAAAAAAy8vLADsAAAAAAAAAxP///2QAAABkAAAAAAAAABcAAAAUAAAAAAAAAAAAAAD/fwAA/38AAAAAAAAJAAAABAAAAAAAAAAMAAAAEAAAAAAAAAAAAAAAAAAAAAAAAAAeAAAAaAAAAAAAAAAAAAAAAAAAAAAAAAAAAAAAECcAABAnAAAAAAAAAAAAAAAAAAAAAAAAAAAAAAAAAAAAAAAAAAAAAGQAAAAAAAAAwMD/AAAAAAAAAAAAAAAAAAAAAABkAAAAAAAAAH9/fwAKAAAAHwAAAFQAAAD///8A////AQAAAAAAAAAAAAAAAAAAAAAAAAAAAAAAAAAAAAAAAAAAAAAAAn9/fwAAAAAAy8vLAMDA/wB/f38AAAAAAAAAAAAAAAAAAAAAAAAAAAAhAAAAGAAAABQAAAAAAAAA+CUAAEA4AAAwKgAAEAAAACYAAAAIAAAA//////////8="/>
              </a:ext>
            </a:extLst>
          </p:cNvSpPr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38100" dir="16200000" algn="br">
              <a:srgbClr val="000000">
                <a:alpha val="41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itchFamily="1" charset="0"/>
              <a:ea typeface="Calibri" pitchFamily="1" charset="0"/>
              <a:cs typeface="Calibri" pitchFamily="1" charset="0"/>
            </a:endParaRPr>
          </a:p>
        </p:txBody>
      </p:sp>
      <p:pic>
        <p:nvPicPr>
          <p:cNvPr id="7" name="Google Shape;49;p33" descr="nutec blauw.png"/>
          <p:cNvPicPr>
            <a:extLst>
              <a:ext uri="smNativeData">
                <pr:smNativeData xmlns="" xmlns:p14="http://schemas.microsoft.com/office/powerpoint/2010/main" xmlns:pr="smNativeData" val="SMDATA_15_rTh4YB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AcAAAA4AAAAAAAAAAAAAAAAAAAA////AAAAAAAAAAAAAAAAAAAAAAAAAAAAAAAAAAAAAABkAAAAZAAAAAAAAAAjAAAABAAAAGQAAAAXAAAAFAAAAAAAAAAAAAAA/38AAP9/AAAAAAAACQAAAAQAAAAFAAAADAAAABAAAAAAAAAAAAAAAAAAAAAAAAAAHgAAAGgAAAAAAAAAAAAAAAAAAAAAAAAAAAAAABAnAAAQJwAAAAAAAAAAAAAAAAAAAAAAAAAAAAAAAAAAAAAAAAAAAAAUAAAAAAAAAMDA/wAAAAAAZAAAADIAAAAAAAAAZAAAAAAAAAB/f38ACgAAAB8AAABUAAAAT4G9Bf///wEAAAAAAAAAAAAAAAAAAAAAAAAAAAAAAAAAAAAAAAAAAAAAAAJ/f38AH0l9A8zMzADAwP8Af39/AAAAAAAAAAAAAAAAAP///wAAAAAAIQAAABgAAAAUAAAAfAEAADImAAD0CwAA3Ck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6209030"/>
            <a:ext cx="2269067" cy="5956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Google Shape;50;p33"/>
          <p:cNvPicPr>
            <a:extLst>
              <a:ext uri="smNativeData">
                <pr:smNativeData xmlns="" xmlns:p14="http://schemas.microsoft.com/office/powerpoint/2010/main" xmlns:pr="smNativeData" val="SMDATA_15_rTh4YB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AcAAAA4AAAAAAAAAAAAAAAAAAAA////AAAAAAAAAAAAAAAAAAAAAAAAAAAAdQM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H0l9A8zMzADAwP8Af39/AAAAAAAAAAAAAAAAAP///wAAAAAAIQAAABgAAAAUAAAADigAAPglAAB6NwAAzSkAABAAAAAmAAAACAAAAP//////////"/>
              </a:ext>
            </a:extLst>
          </p:cNvPicPr>
          <p:nvPr/>
        </p:nvPicPr>
        <p:blipFill>
          <a:blip r:embed="rId3"/>
          <a:srcRect b="8850"/>
          <a:stretch>
            <a:fillRect/>
          </a:stretch>
        </p:blipFill>
        <p:spPr>
          <a:xfrm>
            <a:off x="8681720" y="6172201"/>
            <a:ext cx="3342640" cy="6229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Google Shape;51;p33" descr="logo medical dosimetry.jpeg"/>
          <p:cNvPicPr>
            <a:extLst>
              <a:ext uri="smNativeData">
                <pr:smNativeData xmlns="" xmlns:p14="http://schemas.microsoft.com/office/powerpoint/2010/main" xmlns:pr="smNativeData" val="SMDATA_15_rTh4YB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AcAAAA4AAAAAAAAAAAAAAAAAAAA////AAAAAAAAAAAAAAAAAAAAAAAAAAAAAAAAAAAAAABkAAAAZAAAAAAAAAAjAAAABAAAAGQAAAAXAAAAFAAAAAAAAAAAAAAA/38AAP9/AAAAAAAACQAAAAQAAAAVvh8VDAAAABAAAAAAAAAAAAAAAAAAAAAAAAAAHgAAAGgAAAAAAAAAAAAAAAAAAAAAAAAAAAAAABAnAAAQJwAAAAAAAAAAAAAAAAAAAC8AAAAAAAAAAAAAAAAAAAAAAAAUAAAAAAAAAMDA/wAAAAAAZAAAADIAAAAAAAAAZAAAAAAAAAB/f38ACgAAAB8AAABUAAAAT4G9Bf///wEAAAAAAAAAAAAAAAAAAAAAAAAAAAAAAAAAAAAAAAAAAAAAAAJ/f38AH0l9A8zMzADAwP8Af39/AAAAAAAAAAAAAAAAAP///wAAAAAAIQAAABgAAAAUAAAAXDEAAO7///9AOAAARQc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698480" y="-11430"/>
            <a:ext cx="1493520" cy="11931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Google Shape;52;p33"/>
          <p:cNvSpPr>
            <a:extLst>
              <a:ext uri="smNativeData">
                <pr:smNativeData xmlns="" xmlns:p14="http://schemas.microsoft.com/office/powerpoint/2010/main" xmlns:pr="smNativeData" val="SMDATA_13_rTh4YBMAAAAlAAAAZAAAAA0AAAAAkAAAAEgAAACQAAAASAAAAAAAAAAB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IAAAAAAAAAAEAAAAAAAAAOwAAAAAAAADE////ZAAAAGQAAAAAAAAAy8vLADsAAAAAAAAAxP///2QAAABkAAAAAAAAABcAAAAUAAAAAAAAAAAAAAD/fwAA/38AAAAAAAAJAAAABAAAAPfstvcMAAAAEAAAAAAAAAAAAAAAAAAAAAAAAAAeAAAAaAAAAAAAAAAAAAAAAAAAAAAAAAAAAAAAECcAABAnAAAAAAAAAAAAAAAAAAAAAAAAAAAAAAAAAAAAAAAAAAAAAGQAAAAAAAAAwMD/AAAAAAAAAAAAAAAAAAAAAABkAAAAAAAAAH9/fwAKAAAAHwAAAFQAAAD///8A////AQAAAAAAAAAAAAAAAAAAAAAAAAAAAAAAAAAAAAAAAAAAAAAAAn9/fwAAAAAAy8vLAMDA/wB/f38AAAAAAAAAAAAAAAAAAAAAAAAAAAAhAAAAGAAAABQAAAAAAAAA+CUAAEA4AAAwKgAAEAAAACYAAAAIAAAA//////////8="/>
              </a:ext>
            </a:extLst>
          </p:cNvSpPr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38100" dir="16200000" algn="br">
              <a:srgbClr val="000000">
                <a:alpha val="41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itchFamily="1" charset="0"/>
              <a:ea typeface="Calibri" pitchFamily="1" charset="0"/>
              <a:cs typeface="Calibri" pitchFamily="1" charset="0"/>
            </a:endParaRPr>
          </a:p>
        </p:txBody>
      </p:sp>
      <p:pic>
        <p:nvPicPr>
          <p:cNvPr id="11" name="Google Shape;53;p33" descr="nutec blauw.png"/>
          <p:cNvPicPr>
            <a:extLst>
              <a:ext uri="smNativeData">
                <pr:smNativeData xmlns="" xmlns:p14="http://schemas.microsoft.com/office/powerpoint/2010/main" xmlns:pr="smNativeData" val="SMDATA_15_rTh4YB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AcAAAA4AAAAAAAAAAAAAAAAAAAA////AAAAAAAAAAAAAAAAAAAAAAAAAAAAAAAAAAAAAABkAAAAZAAAAAAAAAAjAAAABAAAAGQAAAAXAAAAFAAAAAAAAAAAAAAA/38AAP9/AAAAAAAACQAAAAQAAAD2pWnxDAAAABAAAAAAAAAAAAAAAAAAAAAAAAAAHgAAAGgAAAAAAAAAAAAAAAAAAAAAAAAAAAAAABAnAAAQJwAAAAAAAAAAAAAAAAAAAAAAAAAAAAAAAAAAAAAAAAAAAAAUAAAAAAAAAMDA/wAAAAAAZAAAADIAAAAAAAAAZAAAAAAAAAB/f38ACgAAAB8AAABUAAAAT4G9Bf///wEAAAAAAAAAAAAAAAAAAAAAAAAAAAAAAAAAAAAAAAAAAAAAAAJ/f38AH0l9A8zMzADAwP8Af39/AAAAAAAAAAAAAAAAAP///wAAAAAAIQAAABgAAAAUAAAAfAEAADImAAD0CwAA3Ck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6209030"/>
            <a:ext cx="2269067" cy="5956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Google Shape;54;p33"/>
          <p:cNvPicPr>
            <a:extLst>
              <a:ext uri="smNativeData">
                <pr:smNativeData xmlns="" xmlns:p14="http://schemas.microsoft.com/office/powerpoint/2010/main" xmlns:pr="smNativeData" val="SMDATA_15_rTh4YB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AcAAAA4AAAAAAAAAAAAAAAAAAAA////AAAAAAAAAAAAAAAAAAAAAAAAAAAAdQMAAAAAAABkAAAAZAAAAAAAAAAjAAAABAAAAGQAAAAXAAAAFAAAAAAAAAAAAAAA/38AAP9/AAAAAAAACQAAAAQAAADt+XWpDAAAABAAAAAAAAAAAAAAAAAAAAAAAAAAHgAAAGgAAAAAAAAAAAAAAAAAAAAAAAAAAAAAABAnAAAQJwAAAAAAAAAAAAAAAAAAAAAAAAAAAAAAAAAAAAAAAAAAAAAUAAAAAAAAAMDA/wAAAAAAZAAAADIAAAAAAAAAZAAAAAAAAAB/f38ACgAAAB8AAABUAAAAT4G9Bf///wEAAAAAAAAAAAAAAAAAAAAAAAAAAAAAAAAAAAAAAAAAAAAAAAJ/f38AH0l9A8zMzADAwP8Af39/AAAAAAAAAAAAAAAAAP///wAAAAAAIQAAABgAAAAUAAAADigAAPglAAB6NwAAzSkAABAAAAAmAAAACAAAAP//////////"/>
              </a:ext>
            </a:extLst>
          </p:cNvPicPr>
          <p:nvPr/>
        </p:nvPicPr>
        <p:blipFill>
          <a:blip r:embed="rId3"/>
          <a:srcRect b="8850"/>
          <a:stretch>
            <a:fillRect/>
          </a:stretch>
        </p:blipFill>
        <p:spPr>
          <a:xfrm>
            <a:off x="8681720" y="6172201"/>
            <a:ext cx="3342640" cy="6229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Google Shape;55;p33"/>
          <p:cNvSpPr>
            <a:extLst>
              <a:ext uri="smNativeData">
                <pr:smNativeData xmlns="" xmlns:p14="http://schemas.microsoft.com/office/powerpoint/2010/main" xmlns:pr="smNativeData" val="SMDATA_13_rTh4YBMAAAAlAAAAZAAAAA0AAAAAkAAAAEgAAACQAAAASAAAAAAAAAAB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IAAAAAAAAAAEAAAAAAAAAOwAAAAAAAADE////ZAAAAGQAAAAAAAAAy8vLADsAAAAAAAAAxP///2QAAABkAAAAAAAAABcAAAAUAAAAAAAAAAAAAAD/fwAA/38AAAAAAAAJAAAABAAAAAAAAAAMAAAAEAAAAAAAAAAAAAAAAAAAAAAAAAAeAAAAaAAAAAAAAAAAAAAAAAAAAAAAAAAAAAAAECcAABAnAAAAAAAAAAAAAAAAAAAAAAAAAAAAAAAAAAAAAAAAAAAAAGQAAAAAAAAAwMD/AAAAAAAAAAAAAAAAAAAAAABkAAAAAAAAAH9/fwAKAAAAHwAAAFQAAAD///8A////AQAAAAAAAAAAAAAAAAAAAAAAAAAAAAAAAAAAAAAAAAAAAAAAAn9/fwAAAAAAy8vLAMDA/wB/f38AAAAAAAAAAAAAAAAAAAAAAAAAAAAhAAAAGAAAABQAAAAAAAAA+CUAAEA4AAAwKgAAEAAAACYAAAAIAAAA//////////8="/>
              </a:ext>
            </a:extLst>
          </p:cNvSpPr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38100" dir="16200000" algn="br">
              <a:srgbClr val="000000">
                <a:alpha val="41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 pitchFamily="1" charset="0"/>
              <a:ea typeface="Calibri" pitchFamily="1" charset="0"/>
              <a:cs typeface="Calibri" pitchFamily="1" charset="0"/>
            </a:endParaRPr>
          </a:p>
        </p:txBody>
      </p:sp>
      <p:pic>
        <p:nvPicPr>
          <p:cNvPr id="14" name="Google Shape;56;p33" descr="nutec blauw.png"/>
          <p:cNvPicPr>
            <a:extLst>
              <a:ext uri="smNativeData">
                <pr:smNativeData xmlns="" xmlns:p14="http://schemas.microsoft.com/office/powerpoint/2010/main" xmlns:pr="smNativeData" val="SMDATA_15_rTh4YB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H0l9A8zMzADAwP8Af39/AAAAAAAAAAAAAAAAAP///wAAAAAAIQAAABgAAAAUAAAAfAEAADImAAD0CwAA3Ck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6209030"/>
            <a:ext cx="2269067" cy="5956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Google Shape;57;p33"/>
          <p:cNvPicPr>
            <a:extLst>
              <a:ext uri="smNativeData">
                <pr:smNativeData xmlns="" xmlns:p14="http://schemas.microsoft.com/office/powerpoint/2010/main" xmlns:pr="smNativeData" val="SMDATA_15_rTh4YB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AcAAAA4AAAAAAAAAAAAAAAAAAAA////AAAAAAAAAAAAAAAAAAAAAAAAAAAAdQM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H0l9A8zMzADAwP8Af39/AAAAAAAAAAAAAAAAAP///wAAAAAAIQAAABgAAAAUAAAADigAAPglAAB6NwAAzSkAABAAAAAmAAAACAAAAP//////////"/>
              </a:ext>
            </a:extLst>
          </p:cNvPicPr>
          <p:nvPr/>
        </p:nvPicPr>
        <p:blipFill>
          <a:blip r:embed="rId3"/>
          <a:srcRect b="8850"/>
          <a:stretch>
            <a:fillRect/>
          </a:stretch>
        </p:blipFill>
        <p:spPr>
          <a:xfrm>
            <a:off x="8681720" y="6172201"/>
            <a:ext cx="3342640" cy="6229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Google Shape;58;p3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rTh4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Pe27P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DQAA6CYAAAMlAAAnKQAAEAAAACYAAAAIAAAAPbAAAP8fAAA="/>
              </a:ext>
            </a:extLst>
          </p:cNvSpPr>
          <p:nvPr>
            <p:ph type="ftr" idx="11"/>
          </p:nvPr>
        </p:nvSpPr>
        <p:spPr>
          <a:xfrm>
            <a:off x="2912534" y="6324601"/>
            <a:ext cx="5109633" cy="365125"/>
          </a:xfrm>
          <a:noFill/>
          <a:ln>
            <a:noFill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2pPr>
            <a:lvl3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3pPr>
            <a:lvl4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4pPr>
            <a:lvl5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5pPr>
            <a:lvl6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6pPr>
            <a:lvl7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7pPr>
            <a:lvl8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8pPr>
            <a:lvl9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9pPr>
          </a:lstStyle>
          <a:p>
            <a:r>
              <a:rPr lang="en-US"/>
              <a:t>BELdART - Nov 21, 2022</a:t>
            </a:r>
            <a:endParaRPr lang="nl-be"/>
          </a:p>
        </p:txBody>
      </p:sp>
      <p:sp>
        <p:nvSpPr>
          <p:cNvPr id="17" name="Google Shape;59;p3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rTh4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JQAA6CYAAA4oAAAnKQAAEAAAACYAAAAIAAAAPbAAAP8fAAA="/>
              </a:ext>
            </a:extLst>
          </p:cNvSpPr>
          <p:nvPr>
            <p:ph type="sldNum" idx="12"/>
          </p:nvPr>
        </p:nvSpPr>
        <p:spPr>
          <a:xfrm>
            <a:off x="8053493" y="6324601"/>
            <a:ext cx="628227" cy="365125"/>
          </a:xfrm>
          <a:noFill/>
          <a:ln>
            <a:noFill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>
                <a:solidFill>
                  <a:srgbClr val="888888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1pPr>
            <a:lvl2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>
                <a:solidFill>
                  <a:srgbClr val="888888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2pPr>
            <a:lvl3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>
                <a:solidFill>
                  <a:srgbClr val="888888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3pPr>
            <a:lvl4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>
                <a:solidFill>
                  <a:srgbClr val="888888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4pPr>
            <a:lvl5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>
                <a:solidFill>
                  <a:srgbClr val="888888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5pPr>
            <a:lvl6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>
                <a:solidFill>
                  <a:srgbClr val="888888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6pPr>
            <a:lvl7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>
                <a:solidFill>
                  <a:srgbClr val="888888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7pPr>
            <a:lvl8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>
                <a:solidFill>
                  <a:srgbClr val="888888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8pPr>
            <a:lvl9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>
                <a:solidFill>
                  <a:srgbClr val="888888"/>
                </a:solidFill>
                <a:latin typeface="Calibri" pitchFamily="1" charset="0"/>
                <a:ea typeface="Arial" pitchFamily="1" charset="0"/>
                <a:cs typeface="Arial" pitchFamily="1" charset="0"/>
              </a:defRPr>
            </a:lvl9pPr>
          </a:lstStyle>
          <a:p>
            <a:fld id="{C095632D-DE89-FBCB-C716-289E7358317D}" type="slidenum">
              <a:rPr lang="nl-be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200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74B1EE-F782-42CB-9138-40A769E63D6F}" type="datetime1">
              <a:rPr lang="nl-NL" noProof="0" smtClean="0"/>
              <a:t>1-6-2023</a:t>
            </a:fld>
            <a:endParaRPr lang="nl-NL" noProof="0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83CEF7-9FA5-445D-A723-DCC5D8774BBD}" type="datetime1">
              <a:rPr lang="nl-NL" noProof="0" smtClean="0"/>
              <a:t>1-6-2023</a:t>
            </a:fld>
            <a:endParaRPr lang="nl-NL" noProof="0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BAA2A0-E1C1-4A96-8DE2-8A6B1420BBE3}" type="datetime1">
              <a:rPr lang="nl-NL" noProof="0" smtClean="0"/>
              <a:t>1-6-2023</a:t>
            </a:fld>
            <a:endParaRPr lang="nl-NL" noProof="0" dirty="0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274B85-E1FC-4DD7-95DC-00F84E7CFEAD}" type="datetime1">
              <a:rPr lang="nl-NL" noProof="0" smtClean="0"/>
              <a:t>1-6-2023</a:t>
            </a:fld>
            <a:endParaRPr lang="nl-NL" noProof="0" dirty="0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A6F93B-EB7B-467D-8F50-01AEC11A2E6A}" type="datetime1">
              <a:rPr lang="nl-NL" noProof="0" smtClean="0"/>
              <a:t>1-6-2023</a:t>
            </a:fld>
            <a:endParaRPr lang="nl-NL" noProof="0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CB0B65-CD46-4FFD-8F3C-4D92C11B2468}" type="datetime1">
              <a:rPr lang="nl-NL" noProof="0" smtClean="0"/>
              <a:t>1-6-2023</a:t>
            </a:fld>
            <a:endParaRPr lang="nl-NL" noProof="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66F101E4-E152-41E1-84EC-3EDAFF36C8C1}" type="datetime1">
              <a:rPr lang="nl-NL" noProof="0" smtClean="0"/>
              <a:t>1-6-2023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16853A4C-5C46-4003-84B3-7475B84897FA}" type="datetime1">
              <a:rPr lang="nl-NL" noProof="0" smtClean="0"/>
              <a:t>1-6-2023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39AEC41-D78A-42D4-BC1C-9858B0DE8185}" type="datetime1">
              <a:rPr lang="nl-NL" noProof="0" smtClean="0"/>
              <a:t>1-6-2023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nl-NL" noProof="0" smtClean="0"/>
              <a:t>‹nr.›</a:t>
            </a:fld>
            <a:endParaRPr lang="nl-NL" noProof="0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simetry-audit-networks.iaea.org/Home/AuditQA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g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0.png"/><Relationship Id="rId4" Type="http://schemas.microsoft.com/office/2014/relationships/chartEx" Target="../charts/chartEx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5.xml"/><Relationship Id="rId5" Type="http://schemas.openxmlformats.org/officeDocument/2006/relationships/image" Target="../media/image41.png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e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hthoek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 rtlCol="0">
            <a:normAutofit/>
          </a:bodyPr>
          <a:lstStyle/>
          <a:p>
            <a:r>
              <a:rPr lang="nl-NL" dirty="0"/>
              <a:t>RT-24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8" y="4455620"/>
            <a:ext cx="4953016" cy="2175999"/>
          </a:xfrm>
        </p:spPr>
        <p:txBody>
          <a:bodyPr rtlCol="0">
            <a:normAutofit fontScale="92500"/>
          </a:bodyPr>
          <a:lstStyle/>
          <a:p>
            <a:pPr rtl="0"/>
            <a:r>
              <a:rPr lang="nl-NL" dirty="0"/>
              <a:t>Workgroup </a:t>
            </a:r>
            <a:r>
              <a:rPr lang="nl-NL" dirty="0" err="1"/>
              <a:t>radiotherapy</a:t>
            </a:r>
            <a:r>
              <a:rPr lang="nl-NL" dirty="0"/>
              <a:t> Belgium 2023-05-25</a:t>
            </a:r>
          </a:p>
          <a:p>
            <a:pPr rtl="0"/>
            <a:r>
              <a:rPr lang="nl-NL" dirty="0" err="1"/>
              <a:t>BelDART+External</a:t>
            </a:r>
            <a:r>
              <a:rPr lang="nl-NL" dirty="0"/>
              <a:t> </a:t>
            </a:r>
            <a:r>
              <a:rPr lang="nl-NL" dirty="0" err="1"/>
              <a:t>beam</a:t>
            </a:r>
            <a:r>
              <a:rPr lang="nl-NL" dirty="0"/>
              <a:t> audit</a:t>
            </a:r>
          </a:p>
          <a:p>
            <a:pPr rtl="0"/>
            <a:r>
              <a:rPr lang="nl-NL" dirty="0"/>
              <a:t>Chair: Bert </a:t>
            </a:r>
            <a:r>
              <a:rPr lang="nl-NL" dirty="0" err="1"/>
              <a:t>bakelandt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35E19-0F03-E304-D4E3-B13FF8DFA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6668814" cy="944562"/>
          </a:xfrm>
        </p:spPr>
        <p:txBody>
          <a:bodyPr/>
          <a:lstStyle/>
          <a:p>
            <a:r>
              <a:rPr lang="en-GB" dirty="0"/>
              <a:t>D</a:t>
            </a:r>
            <a:r>
              <a:rPr lang="en-BE" dirty="0"/>
              <a:t>osimetry with alanine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D3DA2B-4D89-75C6-655B-BDC0C16202C3}"/>
              </a:ext>
            </a:extLst>
          </p:cNvPr>
          <p:cNvSpPr txBox="1">
            <a:spLocks/>
          </p:cNvSpPr>
          <p:nvPr/>
        </p:nvSpPr>
        <p:spPr>
          <a:xfrm>
            <a:off x="2676196" y="1446028"/>
            <a:ext cx="7834149" cy="41254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Irradiation of the amino acid alanine produces stable free radicals: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concentration of the radicals is proportional to the absorbed dose and can be measured by Electron Paramagnetic Resonance (EPR) spectroscopy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 descr="alanine_chemistry.tiff">
            <a:extLst>
              <a:ext uri="{FF2B5EF4-FFF2-40B4-BE49-F238E27FC236}">
                <a16:creationId xmlns:a16="http://schemas.microsoft.com/office/drawing/2014/main" id="{023067BF-87A3-209F-2935-107D782D2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40" y="2379807"/>
            <a:ext cx="4465574" cy="1310259"/>
          </a:xfrm>
          <a:prstGeom prst="rect">
            <a:avLst/>
          </a:prstGeom>
        </p:spPr>
      </p:pic>
      <p:pic>
        <p:nvPicPr>
          <p:cNvPr id="7" name="Picture 6" descr="alanine pellets.tiff">
            <a:extLst>
              <a:ext uri="{FF2B5EF4-FFF2-40B4-BE49-F238E27FC236}">
                <a16:creationId xmlns:a16="http://schemas.microsoft.com/office/drawing/2014/main" id="{AF0D0651-66F3-7D4D-7A5D-EA1D2C43B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17" y="2238240"/>
            <a:ext cx="1497286" cy="1105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E4D022-70E6-BEBD-873A-114F0892F5B1}"/>
              </a:ext>
            </a:extLst>
          </p:cNvPr>
          <p:cNvSpPr txBox="1"/>
          <p:nvPr/>
        </p:nvSpPr>
        <p:spPr>
          <a:xfrm>
            <a:off x="2739622" y="5788868"/>
            <a:ext cx="4959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 Anton, Applied Radiation and Isotopes 62 (2005), 779–795 </a:t>
            </a:r>
          </a:p>
        </p:txBody>
      </p:sp>
    </p:spTree>
    <p:extLst>
      <p:ext uri="{BB962C8B-B14F-4D97-AF65-F5344CB8AC3E}">
        <p14:creationId xmlns:p14="http://schemas.microsoft.com/office/powerpoint/2010/main" val="2472727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8;p48">
            <a:extLst>
              <a:ext uri="{FF2B5EF4-FFF2-40B4-BE49-F238E27FC236}">
                <a16:creationId xmlns:a16="http://schemas.microsoft.com/office/drawing/2014/main" id="{FB03DFCA-2DEB-DD85-BF35-083BE88C5371}"/>
              </a:ext>
            </a:extLst>
          </p:cNvPr>
          <p:cNvSpPr txBox="1">
            <a:spLocks/>
          </p:cNvSpPr>
          <p:nvPr/>
        </p:nvSpPr>
        <p:spPr>
          <a:xfrm>
            <a:off x="1676400" y="1"/>
            <a:ext cx="7566660" cy="9442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ts val="4400"/>
            </a:pPr>
            <a:r>
              <a:rPr lang="nl-BE" dirty="0"/>
              <a:t>Results IAEA blind irradiations</a:t>
            </a:r>
          </a:p>
        </p:txBody>
      </p:sp>
      <p:sp>
        <p:nvSpPr>
          <p:cNvPr id="5" name="Google Shape;209;p48">
            <a:extLst>
              <a:ext uri="{FF2B5EF4-FFF2-40B4-BE49-F238E27FC236}">
                <a16:creationId xmlns:a16="http://schemas.microsoft.com/office/drawing/2014/main" id="{138995A3-58FC-A609-212B-7F30E43CA3CB}"/>
              </a:ext>
            </a:extLst>
          </p:cNvPr>
          <p:cNvSpPr txBox="1">
            <a:spLocks/>
          </p:cNvSpPr>
          <p:nvPr/>
        </p:nvSpPr>
        <p:spPr>
          <a:xfrm>
            <a:off x="3457027" y="3352800"/>
            <a:ext cx="7823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spcBef>
                <a:spcPts val="360"/>
              </a:spcBef>
              <a:buClr>
                <a:schemeClr val="dk1"/>
              </a:buClr>
              <a:buSzPts val="1800"/>
            </a:pPr>
            <a:r>
              <a:rPr lang="nl-BE" dirty="0"/>
              <a:t>Co-60 beams</a:t>
            </a:r>
          </a:p>
        </p:txBody>
      </p:sp>
      <p:pic>
        <p:nvPicPr>
          <p:cNvPr id="7" name="Google Shape;211;p48">
            <a:extLst>
              <a:ext uri="{FF2B5EF4-FFF2-40B4-BE49-F238E27FC236}">
                <a16:creationId xmlns:a16="http://schemas.microsoft.com/office/drawing/2014/main" id="{DDCF78AF-86E8-90AD-4EC7-50A4761F08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917"/>
          <a:stretch/>
        </p:blipFill>
        <p:spPr>
          <a:xfrm>
            <a:off x="2509348" y="2012315"/>
            <a:ext cx="8036903" cy="408261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09;p48">
            <a:extLst>
              <a:ext uri="{FF2B5EF4-FFF2-40B4-BE49-F238E27FC236}">
                <a16:creationId xmlns:a16="http://schemas.microsoft.com/office/drawing/2014/main" id="{3F50FEAD-8BD9-62F2-6E94-C50805CAD387}"/>
              </a:ext>
            </a:extLst>
          </p:cNvPr>
          <p:cNvSpPr txBox="1">
            <a:spLocks/>
          </p:cNvSpPr>
          <p:nvPr/>
        </p:nvSpPr>
        <p:spPr>
          <a:xfrm>
            <a:off x="2616199" y="1096108"/>
            <a:ext cx="7823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spcBef>
                <a:spcPts val="360"/>
              </a:spcBef>
              <a:buClr>
                <a:schemeClr val="dk1"/>
              </a:buClr>
              <a:buSzPts val="1800"/>
            </a:pPr>
            <a:r>
              <a:rPr lang="nl-BE"/>
              <a:t>Co-60 beams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6228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16">
            <a:extLst>
              <a:ext uri="{FF2B5EF4-FFF2-40B4-BE49-F238E27FC236}">
                <a16:creationId xmlns:a16="http://schemas.microsoft.com/office/drawing/2014/main" id="{F5B2BD8D-44AB-9873-3D7D-08A38BA060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1"/>
            <a:ext cx="7566660" cy="9442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4400"/>
            </a:pPr>
            <a:r>
              <a:rPr lang="nl-BE"/>
              <a:t>Results IAEA blind irradiations</a:t>
            </a:r>
            <a:endParaRPr/>
          </a:p>
        </p:txBody>
      </p:sp>
      <p:sp>
        <p:nvSpPr>
          <p:cNvPr id="5" name="Google Shape;217;p16">
            <a:extLst>
              <a:ext uri="{FF2B5EF4-FFF2-40B4-BE49-F238E27FC236}">
                <a16:creationId xmlns:a16="http://schemas.microsoft.com/office/drawing/2014/main" id="{A52E2510-E321-A0F0-B992-C146269C7AFE}"/>
              </a:ext>
            </a:extLst>
          </p:cNvPr>
          <p:cNvSpPr txBox="1">
            <a:spLocks/>
          </p:cNvSpPr>
          <p:nvPr/>
        </p:nvSpPr>
        <p:spPr>
          <a:xfrm>
            <a:off x="2616200" y="1219200"/>
            <a:ext cx="7823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spcBef>
                <a:spcPts val="360"/>
              </a:spcBef>
              <a:buClr>
                <a:schemeClr val="dk1"/>
              </a:buClr>
              <a:buSzPts val="1800"/>
            </a:pPr>
            <a:r>
              <a:rPr lang="nl-BE"/>
              <a:t>Linac based (using BELdART holder)</a:t>
            </a:r>
            <a:endParaRPr lang="nl-BE" dirty="0"/>
          </a:p>
        </p:txBody>
      </p:sp>
      <p:pic>
        <p:nvPicPr>
          <p:cNvPr id="7" name="Google Shape;219;p16">
            <a:extLst>
              <a:ext uri="{FF2B5EF4-FFF2-40B4-BE49-F238E27FC236}">
                <a16:creationId xmlns:a16="http://schemas.microsoft.com/office/drawing/2014/main" id="{A0A62A25-A81A-9529-B681-F1D9B19991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16200" y="1802423"/>
            <a:ext cx="7823200" cy="4167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5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4;p30">
            <a:extLst>
              <a:ext uri="{FF2B5EF4-FFF2-40B4-BE49-F238E27FC236}">
                <a16:creationId xmlns:a16="http://schemas.microsoft.com/office/drawing/2014/main" id="{0192DE4A-D70E-7860-8CED-0FBAD30C7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1"/>
            <a:ext cx="7566660" cy="9442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4400"/>
            </a:pPr>
            <a:r>
              <a:rPr lang="nl-BE" sz="4000"/>
              <a:t>Results IAEA blind irradiation tests</a:t>
            </a:r>
            <a:endParaRPr sz="4000"/>
          </a:p>
        </p:txBody>
      </p:sp>
      <p:sp>
        <p:nvSpPr>
          <p:cNvPr id="5" name="Google Shape;225;p30">
            <a:extLst>
              <a:ext uri="{FF2B5EF4-FFF2-40B4-BE49-F238E27FC236}">
                <a16:creationId xmlns:a16="http://schemas.microsoft.com/office/drawing/2014/main" id="{6A55B5FE-449B-8F45-2474-F0C5ED9CCBB0}"/>
              </a:ext>
            </a:extLst>
          </p:cNvPr>
          <p:cNvSpPr txBox="1">
            <a:spLocks/>
          </p:cNvSpPr>
          <p:nvPr/>
        </p:nvSpPr>
        <p:spPr>
          <a:xfrm>
            <a:off x="2607323" y="1065311"/>
            <a:ext cx="7823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spcBef>
                <a:spcPts val="360"/>
              </a:spcBef>
              <a:buClr>
                <a:schemeClr val="dk1"/>
              </a:buClr>
              <a:buSzPts val="1800"/>
            </a:pPr>
            <a:r>
              <a:rPr lang="nl-BE"/>
              <a:t>Results other DAN’s</a:t>
            </a:r>
          </a:p>
        </p:txBody>
      </p:sp>
      <p:pic>
        <p:nvPicPr>
          <p:cNvPr id="7" name="Google Shape;227;p30" descr="https://dosimetry-audit-networks.iaea.org/Content/Images/ResultsOfIAEAblindTests.png">
            <a:extLst>
              <a:ext uri="{FF2B5EF4-FFF2-40B4-BE49-F238E27FC236}">
                <a16:creationId xmlns:a16="http://schemas.microsoft.com/office/drawing/2014/main" id="{F301DE13-8AA9-C170-83BB-C736E45C739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40634" y="1778125"/>
            <a:ext cx="6071542" cy="38510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228;p30">
            <a:extLst>
              <a:ext uri="{FF2B5EF4-FFF2-40B4-BE49-F238E27FC236}">
                <a16:creationId xmlns:a16="http://schemas.microsoft.com/office/drawing/2014/main" id="{F73091C7-9D23-E412-30D1-A0073770B233}"/>
              </a:ext>
            </a:extLst>
          </p:cNvPr>
          <p:cNvSpPr/>
          <p:nvPr/>
        </p:nvSpPr>
        <p:spPr>
          <a:xfrm>
            <a:off x="2728759" y="5758379"/>
            <a:ext cx="629529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BE" sz="14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https://dosimetry-audit-networks.iaea.org/Home/AuditQA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600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944562"/>
          </a:xfrm>
        </p:spPr>
        <p:txBody>
          <a:bodyPr/>
          <a:lstStyle/>
          <a:p>
            <a:r>
              <a:rPr lang="en-US" dirty="0"/>
              <a:t>Uncertainties obtained from PTB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524000" y="1285081"/>
          <a:ext cx="4292600" cy="2125980"/>
        </p:xfrm>
        <a:graphic>
          <a:graphicData uri="http://schemas.openxmlformats.org/drawingml/2006/table">
            <a:tbl>
              <a:tblPr/>
              <a:tblGrid>
                <a:gridCol w="930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2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A</a:t>
                      </a:r>
                      <a:r>
                        <a:rPr lang="en-US" sz="1400" b="0" i="1" u="none" strike="noStrike" baseline="-25000" dirty="0">
                          <a:effectLst/>
                          <a:latin typeface="Arial"/>
                        </a:rPr>
                        <a:t>D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: dose of basis pellets in </a:t>
                      </a:r>
                      <a:r>
                        <a:rPr lang="en-US" sz="1400" b="0" i="0" u="none" strike="noStrike" dirty="0" err="1">
                          <a:effectLst/>
                          <a:latin typeface="Arial"/>
                        </a:rPr>
                        <a:t>Gy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: number of base pellets (4 or 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: dose of test pellet in </a:t>
                      </a:r>
                      <a:r>
                        <a:rPr lang="en-US" sz="1400" b="0" i="0" u="none" strike="noStrike" dirty="0" err="1">
                          <a:effectLst/>
                          <a:latin typeface="Arial"/>
                        </a:rPr>
                        <a:t>Gy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: number of test pellets per dose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0.3%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: </a:t>
                      </a:r>
                      <a:r>
                        <a:rPr lang="en-US" sz="1400" b="0" i="0" u="none" strike="noStrike" dirty="0" err="1">
                          <a:effectLst/>
                          <a:latin typeface="Arial"/>
                        </a:rPr>
                        <a:t>intrabatch</a:t>
                      </a:r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 homogeneity, single pellet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0.020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: individual background  A</a:t>
                      </a:r>
                      <a:r>
                        <a:rPr lang="en-US" sz="1400" b="0" i="1" u="none" strike="noStrike" baseline="-25000" dirty="0">
                          <a:effectLst/>
                          <a:latin typeface="Arial"/>
                        </a:rPr>
                        <a:t>m (single pellet)</a:t>
                      </a:r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 in </a:t>
                      </a:r>
                      <a:r>
                        <a:rPr lang="en-US" sz="1400" b="0" i="0" u="none" strike="noStrike" dirty="0" err="1">
                          <a:effectLst/>
                          <a:latin typeface="Arial"/>
                        </a:rPr>
                        <a:t>Gy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0.050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: repeatability  A</a:t>
                      </a:r>
                      <a:r>
                        <a:rPr lang="en-US" sz="1400" b="0" i="1" u="none" strike="noStrike" baseline="-25000" dirty="0">
                          <a:effectLst/>
                          <a:latin typeface="Arial"/>
                        </a:rPr>
                        <a:t>m (single pellet)</a:t>
                      </a:r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 in </a:t>
                      </a:r>
                      <a:r>
                        <a:rPr lang="en-US" sz="1400" b="0" i="0" u="none" strike="noStrike" dirty="0" err="1">
                          <a:effectLst/>
                          <a:latin typeface="Arial"/>
                        </a:rPr>
                        <a:t>Gy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083300" y="1127602"/>
          <a:ext cx="4127500" cy="4480560"/>
        </p:xfrm>
        <a:graphic>
          <a:graphicData uri="http://schemas.openxmlformats.org/drawingml/2006/table">
            <a:tbl>
              <a:tblPr/>
              <a:tblGrid>
                <a:gridCol w="344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Arial"/>
                        </a:rPr>
                        <a:t>primary standard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0.30%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Arial"/>
                        </a:rPr>
                        <a:t>test  probes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effectLst/>
                          <a:latin typeface="Arial"/>
                        </a:rPr>
                        <a:t>1.10%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808080"/>
                          </a:solidFill>
                          <a:effectLst/>
                          <a:latin typeface="Arial"/>
                        </a:rPr>
                        <a:t>reproducibility of irradiation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808080"/>
                          </a:solidFill>
                          <a:effectLst/>
                          <a:latin typeface="Arial"/>
                        </a:rPr>
                        <a:t>0.50%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irradiation temperature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0.10%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intrabatch homogeneity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0.15%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average mass of n probes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0.05%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ESR amplitude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0.67%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fading correction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0.09%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environment irradiation different from cal.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radiation quality different from Co-60 or Cs-137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0.45%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effectLst/>
                          <a:latin typeface="Arial"/>
                        </a:rPr>
                        <a:t>base function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effectLst/>
                          <a:latin typeface="Arial"/>
                        </a:rPr>
                        <a:t>0.25%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reproducibility of irradiation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0.05%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irradiation temperature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0.05%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intrabatch homogeneity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0.15%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average mass of n probes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0.05%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ESR amplitude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0.11%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"systematic" part (batch hl02/kapL et al.)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0.15%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765300" y="5105400"/>
          <a:ext cx="3784600" cy="426720"/>
        </p:xfrm>
        <a:graphic>
          <a:graphicData uri="http://schemas.openxmlformats.org/drawingml/2006/table">
            <a:tbl>
              <a:tblPr/>
              <a:tblGrid>
                <a:gridCol w="298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6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Relative combined standard uncertainty   </a:t>
                      </a:r>
                      <a:r>
                        <a:rPr lang="en-US" sz="1400" b="0" i="1" u="none" strike="noStrike" dirty="0">
                          <a:effectLst/>
                          <a:latin typeface="Arial"/>
                        </a:rPr>
                        <a:t>u</a:t>
                      </a:r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(</a:t>
                      </a:r>
                      <a:r>
                        <a:rPr lang="en-US" sz="1400" b="0" i="1" u="none" strike="noStrike" dirty="0">
                          <a:effectLst/>
                          <a:latin typeface="Arial"/>
                        </a:rPr>
                        <a:t>N</a:t>
                      </a:r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) / </a:t>
                      </a:r>
                      <a:r>
                        <a:rPr lang="en-US" sz="1400" b="0" i="1" u="none" strike="noStrike" dirty="0">
                          <a:effectLst/>
                          <a:latin typeface="Arial"/>
                        </a:rPr>
                        <a:t>N</a:t>
                      </a:r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 =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effectLst/>
                          <a:latin typeface="Arial"/>
                        </a:rPr>
                        <a:t>1.164%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692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BELdART-1 =&gt; other </a:t>
            </a:r>
            <a:r>
              <a:rPr lang="en-US" dirty="0" err="1"/>
              <a:t>BELdARTs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16200" y="1052736"/>
            <a:ext cx="80518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Dose verification of basic and dynamic RT techniques in Belgium</a:t>
            </a:r>
          </a:p>
          <a:p>
            <a:r>
              <a:rPr lang="en-US" sz="2800" dirty="0"/>
              <a:t>4 objectives:</a:t>
            </a:r>
          </a:p>
          <a:p>
            <a:pPr lvl="1"/>
            <a:r>
              <a:rPr lang="en-US" sz="2400" dirty="0">
                <a:solidFill>
                  <a:srgbClr val="FDB813"/>
                </a:solidFill>
              </a:rPr>
              <a:t>Basic dosimetric check </a:t>
            </a:r>
            <a:r>
              <a:rPr lang="en-US" sz="2400" dirty="0"/>
              <a:t>of MVX beams</a:t>
            </a:r>
          </a:p>
          <a:p>
            <a:pPr lvl="2"/>
            <a:r>
              <a:rPr lang="en-US" sz="2000" i="1" dirty="0"/>
              <a:t>Subset of </a:t>
            </a:r>
            <a:r>
              <a:rPr lang="en-US" sz="2000" i="1" dirty="0" err="1"/>
              <a:t>BELdART</a:t>
            </a:r>
            <a:r>
              <a:rPr lang="en-US" sz="2000" i="1" dirty="0"/>
              <a:t> tests</a:t>
            </a:r>
          </a:p>
          <a:p>
            <a:pPr lvl="2"/>
            <a:r>
              <a:rPr lang="en-US" sz="2000" i="1" dirty="0">
                <a:solidFill>
                  <a:srgbClr val="FF0000"/>
                </a:solidFill>
              </a:rPr>
              <a:t>Mailing audit</a:t>
            </a:r>
            <a:r>
              <a:rPr lang="en-US" sz="2000" i="1" dirty="0"/>
              <a:t> based on BELdART-1 protocols using dedicated holder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Dynamic RT </a:t>
            </a:r>
            <a:r>
              <a:rPr lang="en-US" sz="2400" dirty="0"/>
              <a:t>(IMRT, </a:t>
            </a:r>
            <a:r>
              <a:rPr lang="en-US" sz="2400" dirty="0" err="1"/>
              <a:t>tomo</a:t>
            </a:r>
            <a:r>
              <a:rPr lang="en-US" sz="2400" dirty="0"/>
              <a:t>, RA, VMAT, SRS, SBRT, ...)</a:t>
            </a:r>
          </a:p>
          <a:p>
            <a:pPr lvl="2"/>
            <a:r>
              <a:rPr lang="en-US" sz="2000" i="1" dirty="0">
                <a:solidFill>
                  <a:srgbClr val="FF0000"/>
                </a:solidFill>
              </a:rPr>
              <a:t>Mailing audit</a:t>
            </a:r>
            <a:r>
              <a:rPr lang="en-US" sz="2000" i="1" dirty="0"/>
              <a:t>: phantom preloaded with alanine dosimeters &amp; </a:t>
            </a:r>
            <a:r>
              <a:rPr lang="en-US" dirty="0">
                <a:solidFill>
                  <a:srgbClr val="FF0000"/>
                </a:solidFill>
              </a:rPr>
              <a:t>film</a:t>
            </a:r>
          </a:p>
          <a:p>
            <a:pPr lvl="2"/>
            <a:r>
              <a:rPr lang="en-US" sz="2000" i="1" dirty="0"/>
              <a:t>Scientific committee in collaboration with BHPA</a:t>
            </a:r>
          </a:p>
          <a:p>
            <a:pPr lvl="1"/>
            <a:r>
              <a:rPr lang="en-US" sz="2400" i="1" dirty="0"/>
              <a:t>MeV Electron audits</a:t>
            </a:r>
          </a:p>
          <a:p>
            <a:pPr lvl="1"/>
            <a:r>
              <a:rPr lang="en-US" sz="2400" i="1" dirty="0">
                <a:solidFill>
                  <a:srgbClr val="FDB813"/>
                </a:solidFill>
              </a:rPr>
              <a:t>Benchmarking</a:t>
            </a:r>
            <a:r>
              <a:rPr lang="en-US" sz="2400" i="1" dirty="0"/>
              <a:t> with IAEA for the alanine</a:t>
            </a:r>
          </a:p>
        </p:txBody>
      </p:sp>
    </p:spTree>
    <p:extLst>
      <p:ext uri="{BB962C8B-B14F-4D97-AF65-F5344CB8AC3E}">
        <p14:creationId xmlns:p14="http://schemas.microsoft.com/office/powerpoint/2010/main" val="3130189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Basic audit: standard </a:t>
            </a:r>
            <a:r>
              <a:rPr lang="en-US" b="1" dirty="0" err="1"/>
              <a:t>linacs</a:t>
            </a:r>
            <a:r>
              <a:rPr lang="en-US" dirty="0"/>
              <a:t> 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387596" y="1063980"/>
            <a:ext cx="3994154" cy="5179658"/>
          </a:xfrm>
        </p:spPr>
        <p:txBody>
          <a:bodyPr>
            <a:noAutofit/>
          </a:bodyPr>
          <a:lstStyle/>
          <a:p>
            <a:pPr algn="just"/>
            <a:r>
              <a:rPr lang="en-US" sz="1600" b="1" dirty="0"/>
              <a:t>Test 1 and 2: reference beam output </a:t>
            </a:r>
            <a:endParaRPr lang="en-US" sz="1600" dirty="0"/>
          </a:p>
          <a:p>
            <a:pPr marL="457200" lvl="1" indent="0" algn="just">
              <a:buNone/>
            </a:pPr>
            <a:r>
              <a:rPr lang="en-US" sz="1600" dirty="0"/>
              <a:t>8 </a:t>
            </a:r>
            <a:r>
              <a:rPr lang="en-US" sz="1600" dirty="0" err="1"/>
              <a:t>Gy</a:t>
            </a:r>
            <a:r>
              <a:rPr lang="en-US" sz="1600" dirty="0"/>
              <a:t> at the usual at </a:t>
            </a:r>
            <a:r>
              <a:rPr lang="en-US" sz="1600" b="1" dirty="0"/>
              <a:t>8cm, 10cm and at 20cm </a:t>
            </a:r>
            <a:r>
              <a:rPr lang="en-US" sz="1600" dirty="0"/>
              <a:t>in SSD or SAD technique as is used for clinic with a vertical beam set up and a </a:t>
            </a:r>
            <a:r>
              <a:rPr lang="en-US" sz="1600" b="1" dirty="0">
                <a:solidFill>
                  <a:srgbClr val="000000"/>
                </a:solidFill>
              </a:rPr>
              <a:t>10 x 10 cm</a:t>
            </a:r>
            <a:r>
              <a:rPr lang="en-US" sz="1600" b="1" baseline="30000" dirty="0">
                <a:solidFill>
                  <a:srgbClr val="000000"/>
                </a:solidFill>
              </a:rPr>
              <a:t>2</a:t>
            </a:r>
            <a:r>
              <a:rPr lang="en-US" sz="1600" b="1" dirty="0">
                <a:solidFill>
                  <a:srgbClr val="000000"/>
                </a:solidFill>
              </a:rPr>
              <a:t> field</a:t>
            </a:r>
            <a:r>
              <a:rPr lang="en-US" sz="1600" dirty="0"/>
              <a:t>. </a:t>
            </a:r>
          </a:p>
          <a:p>
            <a:pPr algn="just"/>
            <a:r>
              <a:rPr lang="en-US" sz="1600" b="1" i="1" dirty="0"/>
              <a:t>Test 2b: output wedged field </a:t>
            </a:r>
            <a:r>
              <a:rPr lang="en-US" sz="1600" b="1" i="1" dirty="0">
                <a:solidFill>
                  <a:srgbClr val="008000"/>
                </a:solidFill>
              </a:rPr>
              <a:t>(if used clinically, on special request)</a:t>
            </a:r>
            <a:endParaRPr lang="en-US" sz="1600" i="1" dirty="0">
              <a:solidFill>
                <a:srgbClr val="008000"/>
              </a:solidFill>
            </a:endParaRPr>
          </a:p>
          <a:p>
            <a:pPr marL="457200" lvl="1" indent="0" algn="just">
              <a:buNone/>
            </a:pPr>
            <a:r>
              <a:rPr lang="en-US" sz="1600" i="1" dirty="0"/>
              <a:t>8 </a:t>
            </a:r>
            <a:r>
              <a:rPr lang="en-US" sz="1600" i="1" dirty="0" err="1"/>
              <a:t>Gy</a:t>
            </a:r>
            <a:r>
              <a:rPr lang="en-US" sz="1600" i="1" dirty="0"/>
              <a:t> should be delivered at 8 cm depth in water. Half the dose (4 </a:t>
            </a:r>
            <a:r>
              <a:rPr lang="en-US" sz="1600" i="1" dirty="0" err="1"/>
              <a:t>Gy</a:t>
            </a:r>
            <a:r>
              <a:rPr lang="en-US" sz="1600" i="1" dirty="0"/>
              <a:t>) should be administered for a wedge orientation corresponding to a 0° and 180° collimator rotation respectively</a:t>
            </a:r>
          </a:p>
          <a:p>
            <a:pPr algn="just"/>
            <a:r>
              <a:rPr lang="en-US" sz="1600" b="1" dirty="0"/>
              <a:t>Test 3: beam output for different SSD</a:t>
            </a:r>
            <a:r>
              <a:rPr lang="en-US" sz="1600" dirty="0"/>
              <a:t> </a:t>
            </a:r>
          </a:p>
          <a:p>
            <a:pPr marL="457200" lvl="1" indent="0" algn="just">
              <a:buNone/>
            </a:pPr>
            <a:r>
              <a:rPr lang="en-US" sz="1600" dirty="0"/>
              <a:t>8 </a:t>
            </a:r>
            <a:r>
              <a:rPr lang="en-US" sz="1600" dirty="0" err="1"/>
              <a:t>Gy</a:t>
            </a:r>
            <a:r>
              <a:rPr lang="en-US" sz="1600" dirty="0"/>
              <a:t> at 8cm for </a:t>
            </a:r>
            <a:r>
              <a:rPr lang="en-US" sz="1600" b="1" dirty="0">
                <a:solidFill>
                  <a:srgbClr val="000000"/>
                </a:solidFill>
              </a:rPr>
              <a:t>SSD 85 </a:t>
            </a:r>
            <a:r>
              <a:rPr lang="en-US" sz="1600" dirty="0"/>
              <a:t>with a vertical beam set up and a </a:t>
            </a:r>
            <a:r>
              <a:rPr lang="en-US" sz="1600" b="1" dirty="0"/>
              <a:t>10 x 10 cm</a:t>
            </a:r>
            <a:r>
              <a:rPr lang="en-US" sz="1600" b="1" baseline="30000" dirty="0"/>
              <a:t>2</a:t>
            </a:r>
            <a:r>
              <a:rPr lang="en-US" sz="1600" b="1" dirty="0"/>
              <a:t> field</a:t>
            </a:r>
            <a:r>
              <a:rPr lang="en-US" sz="1600" dirty="0"/>
              <a:t>. </a:t>
            </a:r>
          </a:p>
          <a:p>
            <a:pPr algn="just"/>
            <a:r>
              <a:rPr lang="en-US" sz="1600" b="1" dirty="0"/>
              <a:t>Test 4: output small Field &gt; 2x2cm</a:t>
            </a:r>
            <a:r>
              <a:rPr lang="en-US" sz="1600" b="1" baseline="30000" dirty="0"/>
              <a:t>2</a:t>
            </a:r>
          </a:p>
          <a:p>
            <a:pPr lvl="1" algn="just"/>
            <a:r>
              <a:rPr lang="en-US" sz="1200" b="1" dirty="0"/>
              <a:t>Solid phantom: 8 </a:t>
            </a:r>
            <a:r>
              <a:rPr lang="en-US" sz="1200" b="1" dirty="0" err="1"/>
              <a:t>Gy</a:t>
            </a:r>
            <a:r>
              <a:rPr lang="en-US" sz="1200" b="1" dirty="0"/>
              <a:t> at 5cm  water equivalent</a:t>
            </a:r>
          </a:p>
          <a:p>
            <a:pPr lvl="1" algn="just"/>
            <a:r>
              <a:rPr lang="en-US" sz="1200" b="1" dirty="0"/>
              <a:t>Future: back to water!</a:t>
            </a:r>
            <a:endParaRPr lang="en-US" sz="1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7201258-8DFE-5144-6E18-4346B62AE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86" y="944562"/>
            <a:ext cx="3571114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5D3A6A7-6E77-25D0-7EED-5EE4D3B4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148" y="3232150"/>
            <a:ext cx="3625089" cy="30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7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39F8-DC07-27D9-CBA4-93C17D71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970" y="19297"/>
            <a:ext cx="5443537" cy="944562"/>
          </a:xfrm>
        </p:spPr>
        <p:txBody>
          <a:bodyPr/>
          <a:lstStyle/>
          <a:p>
            <a:r>
              <a:rPr lang="en-GB" dirty="0"/>
              <a:t>E</a:t>
            </a:r>
            <a:r>
              <a:rPr lang="en-BE" dirty="0"/>
              <a:t>lectron beams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755C9E7-EBC3-191F-E72C-C4CC360E0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7" b="25964"/>
          <a:stretch/>
        </p:blipFill>
        <p:spPr bwMode="auto">
          <a:xfrm rot="10800000">
            <a:off x="5687059" y="4107081"/>
            <a:ext cx="4852354" cy="19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AC35DD1-2A59-215B-D728-90D438080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9" y="842964"/>
            <a:ext cx="4438650" cy="338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21E80A7-A9CD-4AE6-2CF9-2D6A7D54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9"/>
          <a:stretch/>
        </p:blipFill>
        <p:spPr bwMode="auto">
          <a:xfrm>
            <a:off x="6884989" y="1826667"/>
            <a:ext cx="3525837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884294-CBC6-CCBB-B8B6-1129F95453BF}"/>
              </a:ext>
            </a:extLst>
          </p:cNvPr>
          <p:cNvSpPr txBox="1"/>
          <p:nvPr/>
        </p:nvSpPr>
        <p:spPr>
          <a:xfrm>
            <a:off x="6285278" y="1063196"/>
            <a:ext cx="384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U</a:t>
            </a:r>
            <a:r>
              <a:rPr lang="en-BE" sz="2400" dirty="0"/>
              <a:t>se of spacers to reach Z ref</a:t>
            </a:r>
          </a:p>
        </p:txBody>
      </p:sp>
    </p:spTree>
    <p:extLst>
      <p:ext uri="{BB962C8B-B14F-4D97-AF65-F5344CB8AC3E}">
        <p14:creationId xmlns:p14="http://schemas.microsoft.com/office/powerpoint/2010/main" val="1338255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0F99C-CE9A-DD09-6596-2CA5B12D6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25" y="0"/>
            <a:ext cx="8229600" cy="944562"/>
          </a:xfrm>
        </p:spPr>
        <p:txBody>
          <a:bodyPr>
            <a:normAutofit/>
          </a:bodyPr>
          <a:lstStyle/>
          <a:p>
            <a:r>
              <a:rPr lang="en-GB" dirty="0"/>
              <a:t>F</a:t>
            </a:r>
            <a:r>
              <a:rPr lang="en-BE" dirty="0"/>
              <a:t>ilm dosimetry: EBT3 &amp; EBT-XD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5CB8E0-FF64-80E8-1532-921327781CFA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2616200" y="1219200"/>
                <a:ext cx="5151438" cy="45720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400" dirty="0"/>
                  <a:t>Calibration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/>
                  <a:t> 0, 1, 2, 4, 8, 16, (32) </a:t>
                </a:r>
                <a:r>
                  <a:rPr lang="en-US" sz="2400" dirty="0" err="1"/>
                  <a:t>Gy</a:t>
                </a:r>
                <a:endParaRPr lang="en-US" sz="2400" dirty="0"/>
              </a:p>
              <a:p>
                <a:pPr lvl="1"/>
                <a:r>
                  <a:rPr lang="en-US" sz="2000" dirty="0"/>
                  <a:t>against alanine for 8Gy and 16Gy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”One scan dosimetry” used in the hospitals to free us from time and environmental constraints 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5CB8E0-FF64-80E8-1532-921327781C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2616200" y="1219200"/>
                <a:ext cx="5151438" cy="4572000"/>
              </a:xfrm>
              <a:blipFill>
                <a:blip r:embed="rId2"/>
                <a:stretch>
                  <a:fillRect l="-1538" t="-667" r="-1420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7760CF9-97FF-B246-F11F-0FB881B14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358" y="1898824"/>
            <a:ext cx="2404111" cy="1608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C2731-4C44-3827-4CCE-3794E97F04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3" t="6357" r="32369" b="45572"/>
          <a:stretch/>
        </p:blipFill>
        <p:spPr bwMode="auto">
          <a:xfrm>
            <a:off x="8006293" y="3721735"/>
            <a:ext cx="2404110" cy="1736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6F64B4-2C64-DD36-C82E-A789ABB2FC8A}"/>
              </a:ext>
            </a:extLst>
          </p:cNvPr>
          <p:cNvSpPr txBox="1"/>
          <p:nvPr/>
        </p:nvSpPr>
        <p:spPr>
          <a:xfrm>
            <a:off x="2616200" y="5486401"/>
            <a:ext cx="5299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Intercomparison with IAEA in progress</a:t>
            </a:r>
            <a:endParaRPr lang="en-BE" sz="2400" dirty="0"/>
          </a:p>
        </p:txBody>
      </p:sp>
    </p:spTree>
    <p:extLst>
      <p:ext uri="{BB962C8B-B14F-4D97-AF65-F5344CB8AC3E}">
        <p14:creationId xmlns:p14="http://schemas.microsoft.com/office/powerpoint/2010/main" val="3636736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441" y="-1"/>
            <a:ext cx="6988359" cy="944562"/>
          </a:xfrm>
        </p:spPr>
        <p:txBody>
          <a:bodyPr/>
          <a:lstStyle/>
          <a:p>
            <a:r>
              <a:rPr lang="en-US" dirty="0"/>
              <a:t>E2E tests: IMRT/VMAT</a:t>
            </a:r>
          </a:p>
        </p:txBody>
      </p:sp>
      <p:pic>
        <p:nvPicPr>
          <p:cNvPr id="5" name="Picture 4" descr="easycube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"/>
          <a:stretch/>
        </p:blipFill>
        <p:spPr>
          <a:xfrm>
            <a:off x="6096000" y="1139828"/>
            <a:ext cx="4328862" cy="2113810"/>
          </a:xfrm>
          <a:prstGeom prst="rect">
            <a:avLst/>
          </a:prstGeom>
        </p:spPr>
      </p:pic>
      <p:pic>
        <p:nvPicPr>
          <p:cNvPr id="12" name="Picture 11" descr="registration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/>
          <a:stretch/>
        </p:blipFill>
        <p:spPr>
          <a:xfrm>
            <a:off x="1703512" y="1425574"/>
            <a:ext cx="4283968" cy="2097538"/>
          </a:xfrm>
          <a:prstGeom prst="rect">
            <a:avLst/>
          </a:prstGeom>
        </p:spPr>
      </p:pic>
      <p:pic>
        <p:nvPicPr>
          <p:cNvPr id="13" name="Picture 12" descr="alanine position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2"/>
          <a:stretch/>
        </p:blipFill>
        <p:spPr>
          <a:xfrm>
            <a:off x="1524000" y="3606800"/>
            <a:ext cx="9144000" cy="2483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8779" y="5548110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9112" y="5204557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</a:t>
            </a:r>
          </a:p>
        </p:txBody>
      </p:sp>
      <p:cxnSp>
        <p:nvCxnSpPr>
          <p:cNvPr id="7" name="Straight Arrow Connector 6"/>
          <p:cNvCxnSpPr>
            <a:endCxn id="3" idx="0"/>
          </p:cNvCxnSpPr>
          <p:nvPr/>
        </p:nvCxnSpPr>
        <p:spPr>
          <a:xfrm flipH="1">
            <a:off x="2953930" y="5204558"/>
            <a:ext cx="268513" cy="343553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48510" y="5097692"/>
            <a:ext cx="294047" cy="171777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7589" y="5204558"/>
            <a:ext cx="228600" cy="343553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9" idx="0"/>
          </p:cNvCxnSpPr>
          <p:nvPr/>
        </p:nvCxnSpPr>
        <p:spPr>
          <a:xfrm flipH="1">
            <a:off x="8679078" y="5269468"/>
            <a:ext cx="126257" cy="332264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63927" y="5601732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66808" y="5573889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</a:t>
            </a:r>
          </a:p>
        </p:txBody>
      </p:sp>
      <p:pic>
        <p:nvPicPr>
          <p:cNvPr id="6" name="Picture 5" descr="DSC04033.jpg">
            <a:extLst>
              <a:ext uri="{FF2B5EF4-FFF2-40B4-BE49-F238E27FC236}">
                <a16:creationId xmlns:a16="http://schemas.microsoft.com/office/drawing/2014/main" id="{0D6CFD34-C184-3B36-FE3E-57746C8D6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92" y="148675"/>
            <a:ext cx="1772096" cy="118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3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BELdART</a:t>
            </a:r>
            <a:r>
              <a:rPr lang="nl-NL" dirty="0"/>
              <a:t> + </a:t>
            </a:r>
            <a:r>
              <a:rPr lang="nl-NL" dirty="0" err="1"/>
              <a:t>external</a:t>
            </a:r>
            <a:r>
              <a:rPr lang="nl-NL" dirty="0"/>
              <a:t> </a:t>
            </a:r>
            <a:r>
              <a:rPr lang="nl-NL" dirty="0" err="1"/>
              <a:t>dosimetry</a:t>
            </a:r>
            <a:r>
              <a:rPr lang="nl-NL" dirty="0"/>
              <a:t> audit	 audit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34302C-5546-7783-D504-A3DD5CF5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90347B6-1125-43E4-8C97-3819107D914D}"/>
              </a:ext>
            </a:extLst>
          </p:cNvPr>
          <p:cNvSpPr txBox="1"/>
          <p:nvPr/>
        </p:nvSpPr>
        <p:spPr>
          <a:xfrm>
            <a:off x="1230594" y="2102266"/>
            <a:ext cx="9725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Scope of </a:t>
            </a:r>
            <a:r>
              <a:rPr lang="nl-NL" dirty="0" err="1"/>
              <a:t>the</a:t>
            </a:r>
            <a:r>
              <a:rPr lang="nl-NL" dirty="0"/>
              <a:t> meeting: 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discuss</a:t>
            </a:r>
            <a:r>
              <a:rPr lang="nl-NL" dirty="0"/>
              <a:t> </a:t>
            </a:r>
            <a:r>
              <a:rPr lang="nl-NL" dirty="0" err="1"/>
              <a:t>BELdART</a:t>
            </a:r>
            <a:r>
              <a:rPr lang="nl-NL" dirty="0"/>
              <a:t> </a:t>
            </a:r>
            <a:r>
              <a:rPr lang="nl-NL" dirty="0" err="1"/>
              <a:t>results</a:t>
            </a:r>
            <a:r>
              <a:rPr lang="nl-NL" dirty="0"/>
              <a:t> + </a:t>
            </a:r>
            <a:r>
              <a:rPr lang="nl-NL" dirty="0" err="1"/>
              <a:t>give</a:t>
            </a:r>
            <a:r>
              <a:rPr lang="nl-NL" dirty="0"/>
              <a:t> feedback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steering </a:t>
            </a:r>
            <a:r>
              <a:rPr lang="nl-NL" dirty="0" err="1"/>
              <a:t>committee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discuss</a:t>
            </a:r>
            <a:r>
              <a:rPr lang="nl-NL" dirty="0"/>
              <a:t> </a:t>
            </a:r>
            <a:r>
              <a:rPr lang="nl-NL" dirty="0" err="1"/>
              <a:t>mandatory</a:t>
            </a:r>
            <a:r>
              <a:rPr lang="nl-NL" dirty="0"/>
              <a:t> </a:t>
            </a:r>
            <a:r>
              <a:rPr lang="nl-NL" dirty="0" err="1"/>
              <a:t>external</a:t>
            </a:r>
            <a:r>
              <a:rPr lang="nl-NL" dirty="0"/>
              <a:t> </a:t>
            </a:r>
            <a:r>
              <a:rPr lang="nl-NL" dirty="0" err="1"/>
              <a:t>dosimetry</a:t>
            </a:r>
            <a:r>
              <a:rPr lang="nl-NL" dirty="0"/>
              <a:t> audits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come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 </a:t>
            </a:r>
            <a:r>
              <a:rPr lang="nl-NL" dirty="0" err="1"/>
              <a:t>conclusion</a:t>
            </a:r>
            <a:r>
              <a:rPr lang="nl-NL" dirty="0"/>
              <a:t> at </a:t>
            </a:r>
            <a:r>
              <a:rPr lang="nl-NL" dirty="0" err="1"/>
              <a:t>the</a:t>
            </a:r>
            <a:r>
              <a:rPr lang="nl-NL" dirty="0"/>
              <a:t> RT-24 live meeting</a:t>
            </a:r>
          </a:p>
          <a:p>
            <a:endParaRPr lang="nl-NL" dirty="0"/>
          </a:p>
          <a:p>
            <a:endParaRPr lang="nl-NL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62560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01847" y="1002750"/>
            <a:ext cx="4437066" cy="1583288"/>
          </a:xfrm>
        </p:spPr>
        <p:txBody>
          <a:bodyPr>
            <a:noAutofit/>
          </a:bodyPr>
          <a:lstStyle/>
          <a:p>
            <a:r>
              <a:rPr lang="en-GB" sz="1600" dirty="0"/>
              <a:t>STEEV phantom</a:t>
            </a:r>
          </a:p>
          <a:p>
            <a:r>
              <a:rPr lang="en-GB" sz="1600" dirty="0"/>
              <a:t>Use 2 pieces of film</a:t>
            </a:r>
          </a:p>
          <a:p>
            <a:pPr lvl="1"/>
            <a:r>
              <a:rPr lang="en-GB" sz="1600" dirty="0"/>
              <a:t>1 film in combination with  alanine 1 film without alanine</a:t>
            </a:r>
          </a:p>
          <a:p>
            <a:pPr lvl="1"/>
            <a:r>
              <a:rPr lang="en-GB" sz="1600" dirty="0"/>
              <a:t>Films are placed in axial plane</a:t>
            </a:r>
          </a:p>
          <a:p>
            <a:pPr lvl="1"/>
            <a:r>
              <a:rPr lang="en-GB" sz="1600" dirty="0"/>
              <a:t>All the films are read together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564193" y="6324428"/>
            <a:ext cx="4712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388249-6941-EB47-A2C4-00F57338D3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3600" y="-89295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BELdART-SRS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824359" y="3090233"/>
            <a:ext cx="1985892" cy="1425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0851B3-2142-22A6-6FDE-06A9F6C3D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686176"/>
            <a:ext cx="4188216" cy="2440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410626-CA57-0705-3512-6C00F274D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069" y="3802805"/>
            <a:ext cx="3595101" cy="22449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FD9358-2994-BAF6-9561-F6E88A745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084" y="1105296"/>
            <a:ext cx="3635375" cy="242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34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1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rTh4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JsZAAAMAAAAEAAAAAAAAAAAAAAAAAAAAAAAAAAeAAAAaAAAAAAAAAAAAAAAAAAAAAAAAAAAAAAAECcAABAnAAAAAAAAAAAAAAAAAAAAAAAAAAAAAAAAAAAAAAAAAAAAABQAAAAAAAAAwMD/AAAAAABkAAAAMgAAAAAAAABkAAAAAAAAAH9/fwAKAAAAHwAAAFQAAABPgb0F////AQAAAAAAAAAAAAAAAAAAAAAAAAAAAAAAAAAAAAAAAAAAAAAAAn9/fwAfSX0DzMzMAMDA/wB/f38AAAAAAAAAAAAAAAAAAAAAAAAAAAAhAAAAGAAAABQAAADQAgAAAAAAAFwxAADPBQAAEAAAACYAAAAIAAAAPDAAAP8fAAA="/>
              </a:ext>
            </a:extLst>
          </p:cNvSpPr>
          <p:nvPr>
            <p:ph type="title"/>
          </p:nvPr>
        </p:nvSpPr>
        <p:spPr>
          <a:xfrm>
            <a:off x="4330065" y="1"/>
            <a:ext cx="5360672" cy="944245"/>
          </a:xfrm>
          <a:noFill/>
          <a:ln>
            <a:noFill/>
          </a:ln>
        </p:spPr>
        <p:txBody>
          <a:bodyPr vert="horz" wrap="square" lIns="91440" tIns="45720" rIns="91440" bIns="45720" numCol="1" spcCol="215900" rtlCol="0" anchor="ctr">
            <a:prstTxWarp prst="textNoShape">
              <a:avLst/>
            </a:prstTxWarp>
            <a:normAutofit/>
          </a:bodyPr>
          <a:lstStyle/>
          <a:p>
            <a:r>
              <a:rPr lang="nl-BE" dirty="0"/>
              <a:t>Beldart-</a:t>
            </a:r>
            <a:r>
              <a:rPr lang="nl-be" dirty="0"/>
              <a:t>SBRT </a:t>
            </a:r>
          </a:p>
        </p:txBody>
      </p:sp>
      <p:sp>
        <p:nvSpPr>
          <p:cNvPr id="3" name="Google Shape;345;p1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rTh4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AfSX0DzMzMAMDA/wB/f38AAAAAAAAAAAAAAAAAAAAAAAAAAAAhAAAAGAAAABQAAABwDQAA6CYAAAMlAAAnKQAAEAAAACYAAAAIAAAAPDAAAP8fAAA="/>
              </a:ext>
            </a:extLst>
          </p:cNvSpPr>
          <p:nvPr>
            <p:ph type="ftr" idx="1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spcCol="215900" rtlCol="0" anchor="ctr">
            <a:prstTxWarp prst="textNoShape">
              <a:avLst/>
            </a:prstTxWarp>
          </a:bodyPr>
          <a:lstStyle/>
          <a:p>
            <a:r>
              <a:rPr lang="en-US"/>
              <a:t>BELdART - Nov 21, 2022</a:t>
            </a:r>
            <a:endParaRPr lang="nl-be"/>
          </a:p>
        </p:txBody>
      </p:sp>
      <p:pic>
        <p:nvPicPr>
          <p:cNvPr id="4" name="Google Shape;346;p16"/>
          <p:cNvPicPr>
            <a:picLocks noGrp="1" noChangeArrowheads="1"/>
            <a:extLst>
              <a:ext uri="smNativeData">
                <pr:smNativeData xmlns="" xmlns:p14="http://schemas.microsoft.com/office/powerpoint/2010/main" xmlns:pr="smNativeData" val="SMDATA_15_rTh4YB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AcAAAA4AAAAAAAAAAAAAAAAAAAA////AAAAAAAAAAAAAAAAAAAAAAAAAAAAAAAAAAAAAABkAAAAZAAAAAAAAAAjAAAABAAAAGQAAAAXAAAAFAAAAAAAAAAAAAAA/38AAP9/AAAAAAAACQAAAAQAAAAAAQABDAAAABAAAAAAAAAAAAAAAAAAAAAAAAAAHgAAAGgAAAAAAAAAAAAAAAAAAAAAAAAAAAAAABAnAAAQJwAAAAAAAAAAAAAAAAAAAAAAAAAAAAAAAAAAAAAAAAAAAAAUAAAAAAAAAMDA/wAAAAAAZAAAADIAAAAAAAAAZAAAAAAAAAB/f38ACgAAAB8AAABUAAAAT4G9Bf///wEAAAAAAAAAAAAAAAAAAAAAAAAAAAAAAAAAAAAAAAAAAAAAAAJ/f38AH0l9A8zMzADAwP8Af39/AAAAAAAAAAAAAAAAAP///wAAAAAAIQAAABgAAAAUAAAAbgYAAE4FAAADNQAALhYAABAAAAAmAAAACAAAAAGBAAD/HwAA"/>
              </a:ext>
            </a:extLst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2569211" y="862330"/>
            <a:ext cx="757237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47;p16"/>
          <p:cNvPicPr>
            <a:extLst>
              <a:ext uri="smNativeData">
                <pr:smNativeData xmlns="" xmlns:p14="http://schemas.microsoft.com/office/powerpoint/2010/main" xmlns:pr="smNativeData" val="SMDATA_15_rTh4YB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H0l9A8zMzADAwP8Af39/AAAAAAAAAAAAAAAAAP///wAAAAAAIQAAABgAAAAUAAAAAgYAAIkWAAADNQAAwSgAABAAAAAmAAAACAAAAP//////////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2500631" y="3663315"/>
            <a:ext cx="7640955" cy="296164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6" name="Google Shape;348;p16"/>
          <p:cNvCxnSpPr>
            <a:extLst>
              <a:ext uri="smNativeData">
                <pr:smNativeData xmlns="" xmlns:p14="http://schemas.microsoft.com/office/powerpoint/2010/main" xmlns:pr="smNativeData" val="SMDATA_13_rTh4YBMAAAAlAAAADQAAAA0AAAAAkAAAAEgAAACQAAAASAAAAAAAAAAAAAAAAAAAAAEAAABQAAAAAAAAAAAA8L8AAAAAAAAAAAAAAAAAAP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P///wAoAAAAAQAAACMAAAAjAAAAIwAAAB4AAAAAAAAASwAAAEsAAAACAAAAZAAAAGQAAAAVAAAAYAAAAAAAAAAAAAAADwAAACADAAAAAAAAAAAAAAEAAACgMgAAVgcAAKr4//8BAAAAf39/AAEAAABkAAAAAAAAABQAAABAHwAAAAAAACYAAAAAAAAAwOD//wAAAAAmAAAAZAAAABYAAABMAAAAAQAAAAAAAAAHAAAAAAAAAAEAAAAAAAAAQAAAAAAAAAAfAAAAZAAAAGQAAAAAAAAAy8vLAEAAAAAAAAAAHwAAAGQAAABkAAAAAAAAABcAAAAUAAAAAAAAAAAAAAD/fwAA/38AAAAAAAAJAAAABAAAAAAAAAAMAAAAEAAAAAAAAAAAAAAAAAAAAAAAAAAeAAAAaAAAAAAAAAAAAAAAAAAAAAAAAAAAAAAAECcAABAnAAAAAAAAAAAAAAAAAAAAAAAAAAAAAAAAAAAAAAAAAAAAAD8AAAAAAAAAwMD/AAAAAAAAAAAAAAAAAAAAAABkAAAAAAAAAH9/fwAKAAAAHwAAAFQAAABPgb0F////AQAAAAAAAAAAAAAAAAAAAAAAAAAAAAAAAAAAAAAAAAAA////AH9/fwAAAAAAy8vLAMDA/wB/f38AAAAAAAAAAAAAAAAAAAAAAAAAAAAhAAAAGAAAABQAAACoDwAAHg4AAMUQAADXEgAAEAAAACYAAAAIAAAA//////////8="/>
              </a:ext>
            </a:extLst>
          </p:cNvCxnSpPr>
          <p:nvPr/>
        </p:nvCxnSpPr>
        <p:spPr>
          <a:xfrm rot="16200000">
            <a:off x="3775711" y="2588261"/>
            <a:ext cx="767715" cy="180975"/>
          </a:xfrm>
          <a:prstGeom prst="straightConnector1">
            <a:avLst/>
          </a:prstGeom>
          <a:noFill/>
          <a:ln w="25400" cap="flat" cmpd="sng" algn="ctr">
            <a:solidFill>
              <a:srgbClr val="FFFFFF"/>
            </a:solidFill>
            <a:prstDash val="solid"/>
            <a:headEnd type="none"/>
            <a:tailEnd type="triangle" w="med" len="med"/>
          </a:ln>
          <a:effectLst>
            <a:outerShdw blurRad="40005" dist="19685" dir="5400000">
              <a:srgbClr val="000000">
                <a:alpha val="36000"/>
              </a:srgbClr>
            </a:outerShdw>
          </a:effectLst>
        </p:spPr>
      </p:cxnSp>
      <p:sp>
        <p:nvSpPr>
          <p:cNvPr id="7" name="Google Shape;349;p16"/>
          <p:cNvSpPr>
            <a:extLst>
              <a:ext uri="smNativeData">
                <pr:smNativeData xmlns="" xmlns:p14="http://schemas.microsoft.com/office/powerpoint/2010/main" xmlns:pr="smNativeData" val="SMDATA_13_rTh4Y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AfSX0DzMzMAMDA/wB/f38AAAAAAAAAAAAAAAAAAAAAAAAAAAAhAAAAGAAAABQAAACPCgAAPRIAANoTAACDFAAAECAAACYAAAAIAAAA//////////8="/>
              </a:ext>
            </a:extLst>
          </p:cNvSpPr>
          <p:nvPr/>
        </p:nvSpPr>
        <p:spPr>
          <a:xfrm>
            <a:off x="3240406" y="2964815"/>
            <a:ext cx="1510665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r>
              <a:rPr lang="nl-be" b="1">
                <a:solidFill>
                  <a:srgbClr val="FFFFFF"/>
                </a:solidFill>
                <a:latin typeface="Calibri" pitchFamily="1" charset="0"/>
                <a:ea typeface="Calibri" pitchFamily="1" charset="0"/>
                <a:cs typeface="Calibri" pitchFamily="1" charset="0"/>
              </a:rPr>
              <a:t>Alanine pellet</a:t>
            </a:r>
            <a:endParaRPr b="1">
              <a:solidFill>
                <a:srgbClr val="FFFFFF"/>
              </a:solidFill>
              <a:latin typeface="Calibri" pitchFamily="1" charset="0"/>
              <a:ea typeface="Calibri" pitchFamily="1" charset="0"/>
              <a:cs typeface="Calibri" pitchFamily="1" charset="0"/>
            </a:endParaRPr>
          </a:p>
        </p:txBody>
      </p:sp>
      <p:cxnSp>
        <p:nvCxnSpPr>
          <p:cNvPr id="8" name="Google Shape;350;p16"/>
          <p:cNvCxnSpPr>
            <a:extLst>
              <a:ext uri="smNativeData">
                <pr:smNativeData xmlns="" xmlns:p14="http://schemas.microsoft.com/office/powerpoint/2010/main" xmlns:pr="smNativeData" val="SMDATA_13_rTh4YBMAAAAlAAAADQAAAA0AAAAAkAAAAEgAAACQAAAASAAAAAAAAAAAAAAAAAAAAAEAAABQAAAAAAAAAAAA8L8AAAAAAAAAAAAAAAAAAP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P///wAoAAAAAQAAACMAAAAjAAAAIwAAAB4AAAAAAAAASwAAAEsAAAACAAAAZAAAAGQAAAAVAAAAYAAAAAAAAAAAAAAADwAAACADAAAAAAAAAAAAAAEAAACgMgAAVgcAAKr4//8BAAAAf39/AAEAAABkAAAAAAAAABQAAABAHwAAAAAAACYAAAAAAAAAwOD//wAAAAAmAAAAZAAAABYAAABMAAAAAQAAAAAAAAAHAAAAAAAAAAEAAAAAAAAAQAAAAAAAAAAfAAAAZAAAAGQAAAAAAAAAy8vLAEAAAAAAAAAAHwAAAGQAAABkAAAAAAAAABcAAAAUAAAAAAAAAAAAAAD/fwAA/38AAAAAAAAJAAAABAAAAAAAAAAMAAAAEAAAAAAAAAAAAAAAAAAAAAAAAAAeAAAAaAAAAAAAAAAAAAAAAAAAAAAAAAAAAAAAECcAABAnAAAAAAAAAAAAAAAAAAAAAAAAAAAAAAAAAAAAAAAAAAAAAD8AAAAAAAAAwMD/AAAAAAAAAAAAAAAAAAAAAABkAAAAAAAAAH9/fwAKAAAAHwAAAFQAAABPgb0F////AQAAAAAAAAAAAAAAAAAAAAAAAAAAAAAAAAAAAAAAAAAA////AH9/fwAAAAAAy8vLAMDA/wB/f38AAAAAAAAAAAAAAAAAAAAAAAAAAAAhAAAAGAAAABQAAADaEwAA7A0AABIcAADtDQAAEAAAACYAAAAIAAAA//////////8="/>
              </a:ext>
            </a:extLst>
          </p:cNvCxnSpPr>
          <p:nvPr/>
        </p:nvCxnSpPr>
        <p:spPr>
          <a:xfrm rot="5400000">
            <a:off x="5418456" y="1595755"/>
            <a:ext cx="635" cy="1336040"/>
          </a:xfrm>
          <a:prstGeom prst="straightConnector1">
            <a:avLst/>
          </a:prstGeom>
          <a:noFill/>
          <a:ln w="25400" cap="flat" cmpd="sng" algn="ctr">
            <a:solidFill>
              <a:srgbClr val="FFFFFF"/>
            </a:solidFill>
            <a:prstDash val="solid"/>
            <a:headEnd type="none"/>
            <a:tailEnd type="triangle" w="med" len="med"/>
          </a:ln>
          <a:effectLst>
            <a:outerShdw blurRad="40005" dist="19685" dir="5400000">
              <a:srgbClr val="000000">
                <a:alpha val="36000"/>
              </a:srgbClr>
            </a:outerShdw>
          </a:effectLst>
        </p:spPr>
      </p:cxnSp>
      <p:sp>
        <p:nvSpPr>
          <p:cNvPr id="9" name="Google Shape;351;p16"/>
          <p:cNvSpPr>
            <a:extLst>
              <a:ext uri="smNativeData">
                <pr:smNativeData xmlns="" xmlns:p14="http://schemas.microsoft.com/office/powerpoint/2010/main" xmlns:pr="smNativeData" val="SMDATA_13_rTh4Y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AfSX0DzMzMAMDA/wB/f38AAAAAAAAAAAAAAAAAAAAAAAAAAAAhAAAAGAAAABQAAABDEQAAbBsAABQjAACyHQAAECAAACYAAAAIAAAA//////////8="/>
              </a:ext>
            </a:extLst>
          </p:cNvSpPr>
          <p:nvPr/>
        </p:nvSpPr>
        <p:spPr>
          <a:xfrm>
            <a:off x="4330066" y="4457700"/>
            <a:ext cx="2896235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r>
              <a:rPr lang="nl-be" b="1">
                <a:solidFill>
                  <a:srgbClr val="FFFFFF"/>
                </a:solidFill>
                <a:latin typeface="Calibri" pitchFamily="1" charset="0"/>
                <a:ea typeface="Calibri" pitchFamily="1" charset="0"/>
                <a:cs typeface="Calibri" pitchFamily="1" charset="0"/>
              </a:rPr>
              <a:t>Film location on top of lungs</a:t>
            </a:r>
            <a:endParaRPr b="1">
              <a:solidFill>
                <a:srgbClr val="FFFFFF"/>
              </a:solidFill>
              <a:latin typeface="Calibri" pitchFamily="1" charset="0"/>
              <a:ea typeface="Calibri" pitchFamily="1" charset="0"/>
              <a:cs typeface="Calibri" pitchFamily="1" charset="0"/>
            </a:endParaRPr>
          </a:p>
        </p:txBody>
      </p:sp>
      <p:cxnSp>
        <p:nvCxnSpPr>
          <p:cNvPr id="10" name="Google Shape;352;p16"/>
          <p:cNvCxnSpPr>
            <a:extLst>
              <a:ext uri="smNativeData">
                <pr:smNativeData xmlns="" xmlns:p14="http://schemas.microsoft.com/office/powerpoint/2010/main" xmlns:pr="smNativeData" val="SMDATA_13_rTh4YBMAAAAlAAAADQAAAA0AAAAAkAAAAEgAAACQAAAASAAAAAAAAAAAAAAAAAAAAAEAAABQAAAAAAAAAAAA8L8AAAAAAAAAAAAAAAAAAP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P///wAoAAAAAQAAACMAAAAjAAAAIwAAAB4AAAAAAAAASwAAAEsAAAACAAAAZAAAAGQAAAAVAAAAYAAAAAAAAAAAAAAADwAAACADAAAAAAAAAAAAAAEAAACgMgAAVgcAAKr4//8BAAAAf39/AAEAAABkAAAAAAAAABQAAABAHwAAAAAAACYAAAAAAAAAwOD//wAAAAAmAAAAZAAAABYAAABMAAAAAQAAAAAAAAAHAAAAAAAAAAEAAAAAAAAAQAAAAAAAAAAfAAAAZAAAAGQAAAAAAAAAy8vLAEAAAAAAAAAAHwAAAGQAAABkAAAAAAAAABcAAAAUAAAAAAAAAAAAAAD/fwAA/38AAAAAAAAJAAAABAAAAAAAAAAMAAAAEAAAAAAAAAAAAAAAAAAAAAAAAAAeAAAAaAAAAAAAAAAAAAAAAAAAAAAAAAAAAAAAECcAABAnAAAAAAAAAAAAAAAAAAAAAAAAAAAAAAAAAAAAAAAAAAAAAD8AAAAAAAAAwMD/AAAAAAAAAAAAAAAAAAAAAABkAAAAAAAAAH9/fwAKAAAAHwAAAFQAAABPgb0F////AQAAAAAAAAAAAAAAAAAAAAAAAAAAAAAAAAAAAAAAAAAA////AH9/fwAAAAAAy8vLAMDA/wB/f38AAAAAAAAAAAAAAAAAAAAAAAAAAAAhAAAAGAAAABQAAADaEwAAuB0AABIcAAC5HQAAEAAAACYAAAAIAAAA//////////8="/>
              </a:ext>
            </a:extLst>
          </p:cNvCxnSpPr>
          <p:nvPr/>
        </p:nvCxnSpPr>
        <p:spPr>
          <a:xfrm rot="5400000">
            <a:off x="5418456" y="4163695"/>
            <a:ext cx="635" cy="1336040"/>
          </a:xfrm>
          <a:prstGeom prst="straightConnector1">
            <a:avLst/>
          </a:prstGeom>
          <a:noFill/>
          <a:ln w="25400" cap="flat" cmpd="sng" algn="ctr">
            <a:solidFill>
              <a:srgbClr val="FFFFFF"/>
            </a:solidFill>
            <a:prstDash val="solid"/>
            <a:headEnd type="none"/>
            <a:tailEnd type="triangle" w="med" len="med"/>
          </a:ln>
          <a:effectLst>
            <a:outerShdw blurRad="40005" dist="19685" dir="5400000">
              <a:srgbClr val="000000">
                <a:alpha val="36000"/>
              </a:srgbClr>
            </a:outerShdw>
          </a:effectLst>
        </p:spPr>
      </p:cxnSp>
      <p:sp>
        <p:nvSpPr>
          <p:cNvPr id="11" name="Google Shape;353;p16"/>
          <p:cNvSpPr>
            <a:extLst>
              <a:ext uri="smNativeData">
                <pr:smNativeData xmlns="" xmlns:p14="http://schemas.microsoft.com/office/powerpoint/2010/main" xmlns:pr="smNativeData" val="SMDATA_13_rTh4YB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fSX0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AfSX0DzMzMAMDA/wB/f38AAAAAAAAAAAAAAAAAAAAAAAAAAAAhAAAAGAAAABQAAACHEgAAXQsAAPskAACiDQAAECAAACYAAAAIAAAA//////////8="/>
              </a:ext>
            </a:extLst>
          </p:cNvSpPr>
          <p:nvPr/>
        </p:nvSpPr>
        <p:spPr>
          <a:xfrm>
            <a:off x="4535805" y="1847216"/>
            <a:ext cx="2999740" cy="368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r>
              <a:rPr lang="nl-be" b="1">
                <a:solidFill>
                  <a:srgbClr val="FFFFFF"/>
                </a:solidFill>
                <a:latin typeface="Calibri" pitchFamily="1" charset="0"/>
                <a:ea typeface="Calibri" pitchFamily="1" charset="0"/>
                <a:cs typeface="Calibri" pitchFamily="1" charset="0"/>
              </a:rPr>
              <a:t>Film location through tumour</a:t>
            </a:r>
            <a:endParaRPr b="1">
              <a:solidFill>
                <a:srgbClr val="FFFFFF"/>
              </a:solidFill>
              <a:latin typeface="Calibri" pitchFamily="1" charset="0"/>
              <a:ea typeface="Calibri" pitchFamily="1" charset="0"/>
              <a:cs typeface="Calibri" pitchFamily="1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38B536-5A9A-4CB2-8642-0C7737BBD1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095632D-DE89-FBCB-C716-289E7358317D}" type="slidenum">
              <a:rPr lang="nl-be" smtClean="0"/>
              <a:t>21</a:t>
            </a:fld>
            <a:endParaRPr lang="nl-b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FA2A54-8B33-F460-2F43-BF98DD64F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747" y="107899"/>
            <a:ext cx="1555658" cy="1203783"/>
          </a:xfrm>
          <a:prstGeom prst="rect">
            <a:avLst/>
          </a:prstGeom>
        </p:spPr>
      </p:pic>
      <p:pic>
        <p:nvPicPr>
          <p:cNvPr id="14" name="Picture 13" descr="IMG_1252.jpg">
            <a:extLst>
              <a:ext uri="{FF2B5EF4-FFF2-40B4-BE49-F238E27FC236}">
                <a16:creationId xmlns:a16="http://schemas.microsoft.com/office/drawing/2014/main" id="{B5213166-2A45-B9AD-7986-14C711BE0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40" y="107899"/>
            <a:ext cx="1611675" cy="12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3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099AB-26E5-2006-3606-52B39A7AE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s</a:t>
            </a:r>
            <a:r>
              <a:rPr lang="en-BE" dirty="0"/>
              <a:t>tatistics since 2016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5AD29-7D1E-2601-2879-804860ACDC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N</a:t>
            </a:r>
            <a:r>
              <a:rPr lang="en-BE" dirty="0"/>
              <a:t>umber of audits: 79 </a:t>
            </a:r>
          </a:p>
          <a:p>
            <a:r>
              <a:rPr lang="en-GB" dirty="0"/>
              <a:t>N</a:t>
            </a:r>
            <a:r>
              <a:rPr lang="en-BE" dirty="0"/>
              <a:t>umber of beams: 204 photons and electrons</a:t>
            </a:r>
          </a:p>
          <a:p>
            <a:r>
              <a:rPr lang="en-GB" dirty="0"/>
              <a:t>N</a:t>
            </a:r>
            <a:r>
              <a:rPr lang="en-BE" dirty="0"/>
              <a:t>umber of electron audit: 32</a:t>
            </a:r>
          </a:p>
          <a:p>
            <a:r>
              <a:rPr lang="en-GB" dirty="0"/>
              <a:t>N</a:t>
            </a:r>
            <a:r>
              <a:rPr lang="en-BE" dirty="0"/>
              <a:t>umber of basic tests only audits: 15</a:t>
            </a:r>
          </a:p>
          <a:p>
            <a:r>
              <a:rPr lang="en-BE" dirty="0"/>
              <a:t>Number of photon VMAT audits: 79</a:t>
            </a:r>
          </a:p>
          <a:p>
            <a:r>
              <a:rPr lang="en-GB" dirty="0"/>
              <a:t>N</a:t>
            </a:r>
            <a:r>
              <a:rPr lang="en-BE" dirty="0"/>
              <a:t>umber of photon SRS audits: 46</a:t>
            </a:r>
          </a:p>
          <a:p>
            <a:r>
              <a:rPr lang="en-GB" dirty="0"/>
              <a:t>N</a:t>
            </a:r>
            <a:r>
              <a:rPr lang="en-BE" dirty="0"/>
              <a:t>umber of photon SBRT audits: 28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775390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2A6EF-664F-767E-0937-31E6F92B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BE" dirty="0"/>
              <a:t>asic tests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26669C9-FF5C-4003-BDA6-4A8228EB76C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402752" y="992745"/>
          <a:ext cx="3927335" cy="1655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7F15CE7-68CF-4B46-ACCA-729F4524B1A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57546" y="944561"/>
          <a:ext cx="2632784" cy="170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BA7DC13D-54FE-49D0-8B6D-AD9583F66B07}"/>
                  </a:ext>
                </a:extLst>
              </p:cNvPr>
              <p:cNvGraphicFramePr/>
              <p:nvPr>
                <p:extLst/>
              </p:nvPr>
            </p:nvGraphicFramePr>
            <p:xfrm>
              <a:off x="2702675" y="2648103"/>
              <a:ext cx="7599565" cy="331374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BA7DC13D-54FE-49D0-8B6D-AD9583F66B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2675" y="2648103"/>
                <a:ext cx="7599565" cy="33137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604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18AF8-7875-6378-A865-A5CA8085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</a:t>
            </a:r>
            <a:r>
              <a:rPr lang="en-BE" dirty="0"/>
              <a:t>nd2end: VMAT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065CBAB-9BFB-45D3-BF7F-66875CA6CF4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520609" y="2670049"/>
          <a:ext cx="6769934" cy="3467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10C6CD-F70F-8BDC-5255-93FA2D62105D}"/>
              </a:ext>
            </a:extLst>
          </p:cNvPr>
          <p:cNvCxnSpPr/>
          <p:nvPr/>
        </p:nvCxnSpPr>
        <p:spPr>
          <a:xfrm>
            <a:off x="3243072" y="4140403"/>
            <a:ext cx="58741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30EF79-9102-B4D4-5195-E9AF254B7FE3}"/>
              </a:ext>
            </a:extLst>
          </p:cNvPr>
          <p:cNvCxnSpPr/>
          <p:nvPr/>
        </p:nvCxnSpPr>
        <p:spPr>
          <a:xfrm>
            <a:off x="3243072" y="5031639"/>
            <a:ext cx="58741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BDE4A3-8449-B77B-9D07-949DA96E6DA8}"/>
              </a:ext>
            </a:extLst>
          </p:cNvPr>
          <p:cNvSpPr txBox="1"/>
          <p:nvPr/>
        </p:nvSpPr>
        <p:spPr>
          <a:xfrm>
            <a:off x="9372848" y="3955737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6B53AE-DE5F-A8C9-CD03-F128B1CC095E}"/>
              </a:ext>
            </a:extLst>
          </p:cNvPr>
          <p:cNvSpPr txBox="1"/>
          <p:nvPr/>
        </p:nvSpPr>
        <p:spPr>
          <a:xfrm>
            <a:off x="9334530" y="484697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-3%</a:t>
            </a:r>
          </a:p>
        </p:txBody>
      </p:sp>
      <p:pic>
        <p:nvPicPr>
          <p:cNvPr id="11" name="Picture 10" descr="DSC04033.jpg">
            <a:extLst>
              <a:ext uri="{FF2B5EF4-FFF2-40B4-BE49-F238E27FC236}">
                <a16:creationId xmlns:a16="http://schemas.microsoft.com/office/drawing/2014/main" id="{8B1C7E49-BF87-C37E-1292-74A8BF23F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82" y="-2882"/>
            <a:ext cx="1534341" cy="1027121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8F6A57F-655F-4B02-BCD7-E3D26F3FAEF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59877" y="880821"/>
          <a:ext cx="2796290" cy="1942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3FF70A4-5E33-6C05-2AE6-1AF820449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934" y="1748592"/>
            <a:ext cx="1762521" cy="926942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09094D2-89F2-4364-87EE-8575EF3A74A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57694" y="912720"/>
          <a:ext cx="3490082" cy="200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71882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CA5C7-8404-5D60-DC5B-372A67E5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9" y="-1"/>
            <a:ext cx="4985309" cy="944562"/>
          </a:xfrm>
        </p:spPr>
        <p:txBody>
          <a:bodyPr/>
          <a:lstStyle/>
          <a:p>
            <a:r>
              <a:rPr lang="en-GB" dirty="0"/>
              <a:t>E</a:t>
            </a:r>
            <a:r>
              <a:rPr lang="en-BE" dirty="0"/>
              <a:t>nd2end: SRS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13F1773-76D6-4008-BDE8-2E2EBD01C8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70267" y="502983"/>
          <a:ext cx="3154073" cy="2601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4584328-4664-48D4-9352-5DE5FE4D488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599335" y="3167482"/>
          <a:ext cx="7461505" cy="3218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E6F1C89-BA22-4DBF-B537-476B4B2AB7C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701748" y="862336"/>
          <a:ext cx="4074565" cy="2462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D3B45E2-975C-ADB6-04F0-447A872C88C6}"/>
              </a:ext>
            </a:extLst>
          </p:cNvPr>
          <p:cNvSpPr txBox="1"/>
          <p:nvPr/>
        </p:nvSpPr>
        <p:spPr>
          <a:xfrm>
            <a:off x="3013068" y="1871355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film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978CF0-F5DE-7C9B-FEB1-1A0B103AA1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1" t="20528" r="67251" b="13357"/>
          <a:stretch/>
        </p:blipFill>
        <p:spPr>
          <a:xfrm>
            <a:off x="1650367" y="106146"/>
            <a:ext cx="1221639" cy="16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11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4F456-EE4A-E626-5C0F-2286960A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</a:t>
            </a:r>
            <a:r>
              <a:rPr lang="en-BE" dirty="0"/>
              <a:t>nd2end: SBRT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C00-00000A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455915" y="944562"/>
          <a:ext cx="3336444" cy="2367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5783D24-0AE8-A54C-15A9-4048EAB9A7C5}"/>
              </a:ext>
            </a:extLst>
          </p:cNvPr>
          <p:cNvSpPr txBox="1"/>
          <p:nvPr/>
        </p:nvSpPr>
        <p:spPr>
          <a:xfrm>
            <a:off x="8861145" y="2779776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200" dirty="0"/>
              <a:t>w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144A36E-EE84-4AC3-8FE2-5AD307281B4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303782" y="1031430"/>
          <a:ext cx="4257446" cy="2112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DECDCF1-94E0-4CC9-9C58-4F8777F5C2C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651660" y="3224148"/>
          <a:ext cx="7717908" cy="296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9" descr="SBRT phantom.jpeg">
            <a:extLst>
              <a:ext uri="{FF2B5EF4-FFF2-40B4-BE49-F238E27FC236}">
                <a16:creationId xmlns:a16="http://schemas.microsoft.com/office/drawing/2014/main" id="{2966D63C-0161-153C-CE65-735F7C05A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35" y="58736"/>
            <a:ext cx="1616659" cy="10421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2F2D20-BA4E-1DDC-B1BF-86AA658C5740}"/>
              </a:ext>
            </a:extLst>
          </p:cNvPr>
          <p:cNvSpPr txBox="1"/>
          <p:nvPr/>
        </p:nvSpPr>
        <p:spPr>
          <a:xfrm>
            <a:off x="2767584" y="1758854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1129930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8C34-8989-0C27-09A1-DA706D1E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</a:t>
            </a:r>
            <a:r>
              <a:rPr lang="en-BE" dirty="0"/>
              <a:t>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E5CA8-3F5C-8A87-7D52-5B5759CB2DD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N</a:t>
            </a:r>
            <a:r>
              <a:rPr lang="en-BE" dirty="0"/>
              <a:t>ew table-top spectrometer</a:t>
            </a:r>
          </a:p>
          <a:p>
            <a:pPr lvl="1"/>
            <a:r>
              <a:rPr lang="en-BE" dirty="0"/>
              <a:t>As backup for dosimetry (reference is ruby)</a:t>
            </a:r>
          </a:p>
          <a:p>
            <a:pPr lvl="1"/>
            <a:r>
              <a:rPr lang="en-GB" dirty="0"/>
              <a:t>F</a:t>
            </a:r>
            <a:r>
              <a:rPr lang="en-BE" dirty="0"/>
              <a:t>or higher doses? </a:t>
            </a:r>
          </a:p>
          <a:p>
            <a:pPr lvl="1"/>
            <a:r>
              <a:rPr lang="en-GB" dirty="0"/>
              <a:t>O</a:t>
            </a:r>
            <a:r>
              <a:rPr lang="en-BE" dirty="0"/>
              <a:t>ther materials?</a:t>
            </a:r>
          </a:p>
          <a:p>
            <a:pPr lvl="1"/>
            <a:endParaRPr lang="en-BE" dirty="0"/>
          </a:p>
          <a:p>
            <a:r>
              <a:rPr lang="en-GB" dirty="0"/>
              <a:t>C</a:t>
            </a:r>
            <a:r>
              <a:rPr lang="en-BE" dirty="0"/>
              <a:t>ollaboration with CIBIO in France</a:t>
            </a:r>
          </a:p>
          <a:p>
            <a:r>
              <a:rPr lang="en-GB" dirty="0"/>
              <a:t>Intercomparison planned with VSL in Catharina hospital in Eindhoven</a:t>
            </a:r>
            <a:endParaRPr lang="en-BE" dirty="0"/>
          </a:p>
          <a:p>
            <a:endParaRPr lang="en-BE" dirty="0"/>
          </a:p>
          <a:p>
            <a:pPr marL="0" indent="0">
              <a:buNone/>
            </a:pPr>
            <a:r>
              <a:rPr lang="en-GB" dirty="0"/>
              <a:t>D</a:t>
            </a:r>
            <a:r>
              <a:rPr lang="en-BE" dirty="0"/>
              <a:t>evelopment of new phantoms</a:t>
            </a:r>
          </a:p>
          <a:p>
            <a:r>
              <a:rPr lang="en-GB" dirty="0"/>
              <a:t>B</a:t>
            </a:r>
            <a:r>
              <a:rPr lang="en-BE" dirty="0"/>
              <a:t>reathing lung phantom (project with Maastro)</a:t>
            </a:r>
          </a:p>
          <a:p>
            <a:r>
              <a:rPr lang="en-GB" dirty="0"/>
              <a:t>E</a:t>
            </a:r>
            <a:r>
              <a:rPr lang="en-BE" dirty="0"/>
              <a:t>xpend the use of 3D printing</a:t>
            </a:r>
          </a:p>
          <a:p>
            <a:r>
              <a:rPr lang="en-BE" dirty="0"/>
              <a:t>Brachytherapy!</a:t>
            </a:r>
          </a:p>
          <a:p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61DE8-C0BD-6775-30E0-401D586B6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5" t="3479" r="26454"/>
          <a:stretch/>
        </p:blipFill>
        <p:spPr>
          <a:xfrm rot="5400000">
            <a:off x="8810320" y="-45049"/>
            <a:ext cx="1736141" cy="19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8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DA2E2-2270-32A6-F354-B1AC6370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Future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87F78C-F9B6-20ED-1A3F-2275048DB3B5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2616200" y="1219200"/>
                <a:ext cx="7823200" cy="492442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sz="2800" dirty="0"/>
                  <a:t>New MR-</a:t>
                </a:r>
                <a:r>
                  <a:rPr lang="en-GB" sz="2800" dirty="0" err="1"/>
                  <a:t>linacs</a:t>
                </a:r>
                <a:r>
                  <a:rPr lang="en-GB" sz="2800" dirty="0"/>
                  <a:t>? </a:t>
                </a:r>
              </a:p>
              <a:p>
                <a:pPr lvl="1"/>
                <a:r>
                  <a:rPr lang="en-GB" sz="2400" dirty="0"/>
                  <a:t>One test performed (no 3D printed supports to avoid air pockets)</a:t>
                </a:r>
              </a:p>
              <a:p>
                <a:pPr lvl="1"/>
                <a:r>
                  <a:rPr lang="en-GB" sz="2400" dirty="0"/>
                  <a:t>MC models should be developed?</a:t>
                </a:r>
              </a:p>
              <a:p>
                <a:r>
                  <a:rPr lang="en-GB" sz="2800" dirty="0"/>
                  <a:t>Testing of  the n</a:t>
                </a:r>
                <a:r>
                  <a:rPr lang="en-BE" sz="2800" dirty="0"/>
                  <a:t>ew type of gafchromic film from Ashland: EBT4</a:t>
                </a:r>
              </a:p>
              <a:p>
                <a:r>
                  <a:rPr lang="en-BE" sz="2800" dirty="0"/>
                  <a:t>Lots of data </a:t>
                </a:r>
                <a14:m>
                  <m:oMath xmlns:m="http://schemas.openxmlformats.org/officeDocument/2006/math">
                    <m:r>
                      <a:rPr lang="en-BE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800" dirty="0"/>
                  <a:t> Possible studies:</a:t>
                </a:r>
              </a:p>
              <a:p>
                <a:pPr lvl="1"/>
                <a:r>
                  <a:rPr lang="en-GB" sz="2400" dirty="0"/>
                  <a:t>Influence of the calculation algorithm?</a:t>
                </a:r>
              </a:p>
              <a:p>
                <a:pPr lvl="1"/>
                <a:r>
                  <a:rPr lang="en-GB" sz="2400" dirty="0"/>
                  <a:t>Include</a:t>
                </a:r>
                <a:r>
                  <a:rPr lang="en-BE" sz="2400" dirty="0"/>
                  <a:t> complexity? (</a:t>
                </a:r>
                <a:r>
                  <a:rPr lang="en-GB" sz="2400" dirty="0"/>
                  <a:t>C</a:t>
                </a:r>
                <a:r>
                  <a:rPr lang="en-BE" sz="2400" dirty="0"/>
                  <a:t>ode from Barcelona)</a:t>
                </a:r>
              </a:p>
              <a:p>
                <a:pPr lvl="1"/>
                <a:r>
                  <a:rPr lang="en-BE" sz="2400" dirty="0"/>
                  <a:t>…</a:t>
                </a:r>
              </a:p>
              <a:p>
                <a:r>
                  <a:rPr lang="en-BE" sz="2800" dirty="0"/>
                  <a:t>invesigate t</a:t>
                </a:r>
                <a:r>
                  <a:rPr lang="en-GB" sz="2800" dirty="0"/>
                  <a:t>he</a:t>
                </a:r>
                <a:r>
                  <a:rPr lang="en-BE" sz="2800" dirty="0"/>
                  <a:t> effect of LET on the spectra. </a:t>
                </a:r>
              </a:p>
              <a:p>
                <a:endParaRPr lang="en-BE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87F78C-F9B6-20ED-1A3F-2275048DB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2616200" y="1219200"/>
                <a:ext cx="7823200" cy="4924425"/>
              </a:xfrm>
              <a:blipFill>
                <a:blip r:embed="rId2"/>
                <a:stretch>
                  <a:fillRect l="-1402" t="-1114" b="-495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0839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BELdART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34302C-5546-7783-D504-A3DD5CF5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90347B6-1125-43E4-8C97-3819107D914D}"/>
              </a:ext>
            </a:extLst>
          </p:cNvPr>
          <p:cNvSpPr txBox="1"/>
          <p:nvPr/>
        </p:nvSpPr>
        <p:spPr>
          <a:xfrm>
            <a:off x="1230594" y="2102266"/>
            <a:ext cx="9725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Call </a:t>
            </a:r>
            <a:r>
              <a:rPr lang="nl-NL" dirty="0" err="1"/>
              <a:t>with</a:t>
            </a:r>
            <a:r>
              <a:rPr lang="nl-NL" dirty="0"/>
              <a:t> Brigitte Reniers: 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Any</a:t>
            </a:r>
            <a:r>
              <a:rPr lang="nl-NL" dirty="0"/>
              <a:t> </a:t>
            </a:r>
            <a:r>
              <a:rPr lang="nl-NL" dirty="0" err="1"/>
              <a:t>problems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audits? ‘</a:t>
            </a:r>
            <a:r>
              <a:rPr lang="nl-NL" dirty="0" err="1"/>
              <a:t>Not</a:t>
            </a:r>
            <a:r>
              <a:rPr lang="nl-NL" dirty="0"/>
              <a:t> a lot of </a:t>
            </a:r>
            <a:r>
              <a:rPr lang="nl-NL" dirty="0" err="1"/>
              <a:t>problems</a:t>
            </a:r>
            <a:r>
              <a:rPr lang="nl-NL" dirty="0"/>
              <a:t> (+5%), </a:t>
            </a:r>
            <a:r>
              <a:rPr lang="nl-NL" dirty="0" err="1"/>
              <a:t>only</a:t>
            </a:r>
            <a:r>
              <a:rPr lang="nl-NL" dirty="0"/>
              <a:t> 1 center </a:t>
            </a:r>
            <a:r>
              <a:rPr lang="nl-NL" dirty="0" err="1"/>
              <a:t>problem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reference</a:t>
            </a:r>
            <a:r>
              <a:rPr lang="nl-NL" dirty="0"/>
              <a:t> </a:t>
            </a:r>
            <a:r>
              <a:rPr lang="nl-NL" dirty="0" err="1"/>
              <a:t>dose</a:t>
            </a:r>
            <a:r>
              <a:rPr lang="nl-NL" dirty="0"/>
              <a:t>. </a:t>
            </a:r>
            <a:r>
              <a:rPr lang="nl-NL" dirty="0" err="1"/>
              <a:t>Unclear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center </a:t>
            </a:r>
            <a:r>
              <a:rPr lang="nl-NL" dirty="0" err="1"/>
              <a:t>resolved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issue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reaudited</a:t>
            </a:r>
            <a:r>
              <a:rPr lang="nl-NL" dirty="0"/>
              <a:t> </a:t>
            </a:r>
            <a:r>
              <a:rPr lang="nl-NL" dirty="0" err="1"/>
              <a:t>else</a:t>
            </a:r>
            <a:r>
              <a:rPr lang="nl-NL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More </a:t>
            </a:r>
            <a:r>
              <a:rPr lang="nl-NL" dirty="0" err="1"/>
              <a:t>then</a:t>
            </a:r>
            <a:r>
              <a:rPr lang="nl-NL" dirty="0"/>
              <a:t> 150 </a:t>
            </a:r>
            <a:r>
              <a:rPr lang="nl-NL" dirty="0" err="1"/>
              <a:t>beams</a:t>
            </a:r>
            <a:r>
              <a:rPr lang="nl-NL" dirty="0"/>
              <a:t> </a:t>
            </a:r>
            <a:r>
              <a:rPr lang="nl-NL" dirty="0" err="1"/>
              <a:t>measured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Outliers</a:t>
            </a:r>
            <a:r>
              <a:rPr lang="nl-NL" dirty="0"/>
              <a:t> in SRS or SBRT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measured</a:t>
            </a:r>
            <a:r>
              <a:rPr lang="nl-NL" dirty="0"/>
              <a:t> </a:t>
            </a:r>
            <a:r>
              <a:rPr lang="nl-NL" dirty="0" err="1"/>
              <a:t>again</a:t>
            </a:r>
            <a:r>
              <a:rPr lang="nl-NL" dirty="0"/>
              <a:t> </a:t>
            </a:r>
            <a:r>
              <a:rPr lang="nl-NL" dirty="0" err="1"/>
              <a:t>due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reasons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BELdART</a:t>
            </a:r>
            <a:r>
              <a:rPr lang="nl-NL" dirty="0"/>
              <a:t> </a:t>
            </a:r>
            <a:r>
              <a:rPr lang="nl-NL" dirty="0" err="1"/>
              <a:t>gets</a:t>
            </a:r>
            <a:r>
              <a:rPr lang="nl-NL" dirty="0"/>
              <a:t> IAEA audits: </a:t>
            </a:r>
            <a:r>
              <a:rPr lang="nl-NL" dirty="0" err="1"/>
              <a:t>within</a:t>
            </a:r>
            <a:r>
              <a:rPr lang="nl-NL" dirty="0"/>
              <a:t> 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 err="1"/>
              <a:t>There</a:t>
            </a:r>
            <a:r>
              <a:rPr lang="nl-NL" dirty="0"/>
              <a:t> </a:t>
            </a:r>
            <a:r>
              <a:rPr lang="nl-NL" dirty="0" err="1"/>
              <a:t>seems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no </a:t>
            </a:r>
            <a:r>
              <a:rPr lang="nl-NL" dirty="0" err="1"/>
              <a:t>problem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BELdART</a:t>
            </a:r>
            <a:r>
              <a:rPr lang="nl-NL" dirty="0"/>
              <a:t> audit but </a:t>
            </a:r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several</a:t>
            </a:r>
            <a:r>
              <a:rPr lang="nl-NL" dirty="0"/>
              <a:t> centers feel. We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feel </a:t>
            </a:r>
            <a:r>
              <a:rPr lang="nl-NL" dirty="0" err="1"/>
              <a:t>confident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procedure…</a:t>
            </a:r>
          </a:p>
          <a:p>
            <a:endParaRPr lang="nl-NL" dirty="0"/>
          </a:p>
          <a:p>
            <a:r>
              <a:rPr lang="nl-NL" dirty="0"/>
              <a:t>We </a:t>
            </a: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/>
              <a:t>signal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feeling </a:t>
            </a:r>
            <a:r>
              <a:rPr lang="nl-NL" dirty="0" err="1"/>
              <a:t>towards</a:t>
            </a:r>
            <a:r>
              <a:rPr lang="nl-NL" dirty="0"/>
              <a:t> </a:t>
            </a:r>
            <a:r>
              <a:rPr lang="nl-NL" dirty="0" err="1"/>
              <a:t>BELdART</a:t>
            </a:r>
            <a:r>
              <a:rPr lang="nl-NL" dirty="0"/>
              <a:t> -&gt; steering </a:t>
            </a:r>
            <a:r>
              <a:rPr lang="nl-NL" dirty="0" err="1"/>
              <a:t>committee</a:t>
            </a:r>
            <a:endParaRPr lang="nl-NL" dirty="0"/>
          </a:p>
          <a:p>
            <a:endParaRPr lang="nl-NL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20535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BELdART</a:t>
            </a:r>
            <a:r>
              <a:rPr lang="nl-NL" dirty="0"/>
              <a:t> </a:t>
            </a:r>
            <a:r>
              <a:rPr lang="nl-NL" dirty="0" err="1"/>
              <a:t>dosimetry</a:t>
            </a:r>
            <a:r>
              <a:rPr lang="nl-NL" dirty="0"/>
              <a:t> audit:</a:t>
            </a:r>
            <a:br>
              <a:rPr lang="nl-NL" dirty="0"/>
            </a:br>
            <a:r>
              <a:rPr lang="nl-NL" dirty="0"/>
              <a:t>		 1 </a:t>
            </a:r>
            <a:r>
              <a:rPr lang="nl-NL" dirty="0" err="1"/>
              <a:t>example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78AB34B-2E35-DD5B-B128-24BC5C4D6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0C38784-34F3-4B32-9FB1-29B9FEA6E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269" y="2048869"/>
            <a:ext cx="8945461" cy="42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86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BE9D66D-66A1-4704-AE2C-42C59FD2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2159"/>
            <a:ext cx="12192000" cy="3867686"/>
          </a:xfrm>
          <a:prstGeom prst="rect">
            <a:avLst/>
          </a:prstGeom>
        </p:spPr>
      </p:pic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Legislation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34302C-5546-7783-D504-A3DD5CF57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3089F4C-0848-4B4E-A84B-40583D6D2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353" y="1970899"/>
            <a:ext cx="6439799" cy="10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84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BE9D66D-66A1-4704-AE2C-42C59FD2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2159"/>
            <a:ext cx="12192000" cy="3867686"/>
          </a:xfrm>
          <a:prstGeom prst="rect">
            <a:avLst/>
          </a:prstGeom>
        </p:spPr>
      </p:pic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Legislation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34302C-5546-7783-D504-A3DD5CF57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3089F4C-0848-4B4E-A84B-40583D6D2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353" y="1970899"/>
            <a:ext cx="6439799" cy="10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29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Legislation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34302C-5546-7783-D504-A3DD5CF5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90347B6-1125-43E4-8C97-3819107D914D}"/>
              </a:ext>
            </a:extLst>
          </p:cNvPr>
          <p:cNvSpPr txBox="1"/>
          <p:nvPr/>
        </p:nvSpPr>
        <p:spPr>
          <a:xfrm>
            <a:off x="1230594" y="2102266"/>
            <a:ext cx="9725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Important </a:t>
            </a:r>
            <a:r>
              <a:rPr lang="nl-NL" dirty="0" err="1"/>
              <a:t>words</a:t>
            </a:r>
            <a:r>
              <a:rPr lang="nl-NL" dirty="0"/>
              <a:t>:</a:t>
            </a:r>
          </a:p>
          <a:p>
            <a:endParaRPr lang="nl-NL" dirty="0"/>
          </a:p>
          <a:p>
            <a:r>
              <a:rPr lang="nl-NL" b="1" dirty="0" err="1"/>
              <a:t>External</a:t>
            </a:r>
            <a:r>
              <a:rPr lang="nl-NL" b="1" dirty="0"/>
              <a:t> RT</a:t>
            </a:r>
          </a:p>
          <a:p>
            <a:endParaRPr lang="nl-NL" b="1" dirty="0"/>
          </a:p>
          <a:p>
            <a:r>
              <a:rPr lang="nl-NL" b="1" dirty="0"/>
              <a:t>+ 1 </a:t>
            </a:r>
            <a:r>
              <a:rPr lang="nl-NL" b="1" dirty="0" err="1"/>
              <a:t>MeV</a:t>
            </a:r>
            <a:endParaRPr lang="nl-NL" b="1" dirty="0"/>
          </a:p>
          <a:p>
            <a:endParaRPr lang="nl-NL" b="1" dirty="0"/>
          </a:p>
          <a:p>
            <a:r>
              <a:rPr lang="nl-NL" b="1" dirty="0" err="1"/>
              <a:t>Before</a:t>
            </a:r>
            <a:r>
              <a:rPr lang="nl-NL" b="1" dirty="0"/>
              <a:t> </a:t>
            </a:r>
            <a:r>
              <a:rPr lang="nl-NL" dirty="0" err="1"/>
              <a:t>going</a:t>
            </a:r>
            <a:r>
              <a:rPr lang="nl-NL" dirty="0"/>
              <a:t> </a:t>
            </a:r>
            <a:r>
              <a:rPr lang="nl-NL" dirty="0" err="1"/>
              <a:t>clinically</a:t>
            </a:r>
            <a:endParaRPr lang="nl-NL" dirty="0"/>
          </a:p>
          <a:p>
            <a:endParaRPr lang="nl-NL" dirty="0"/>
          </a:p>
          <a:p>
            <a:r>
              <a:rPr lang="nl-NL" b="1" dirty="0" err="1"/>
              <a:t>External</a:t>
            </a:r>
            <a:r>
              <a:rPr lang="nl-NL" dirty="0"/>
              <a:t> audit</a:t>
            </a:r>
          </a:p>
          <a:p>
            <a:endParaRPr lang="nl-NL" dirty="0"/>
          </a:p>
          <a:p>
            <a:r>
              <a:rPr lang="nl-NL" b="1" dirty="0"/>
              <a:t>Help </a:t>
            </a:r>
            <a:r>
              <a:rPr lang="nl-NL" b="1" dirty="0" err="1"/>
              <a:t>and</a:t>
            </a:r>
            <a:r>
              <a:rPr lang="nl-NL" b="1" dirty="0"/>
              <a:t> input </a:t>
            </a:r>
            <a:r>
              <a:rPr lang="nl-NL" b="1" dirty="0" err="1"/>
              <a:t>from</a:t>
            </a:r>
            <a:r>
              <a:rPr lang="nl-NL" b="1" dirty="0"/>
              <a:t> RT-24</a:t>
            </a:r>
          </a:p>
          <a:p>
            <a:endParaRPr lang="nl-NL" b="1" dirty="0"/>
          </a:p>
          <a:p>
            <a:r>
              <a:rPr lang="nl-NL" b="1" dirty="0" err="1"/>
              <a:t>Early</a:t>
            </a:r>
            <a:r>
              <a:rPr lang="nl-NL" b="1" dirty="0"/>
              <a:t> ‘24</a:t>
            </a:r>
            <a:endParaRPr lang="nl-NL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9599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Legislation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34302C-5546-7783-D504-A3DD5CF5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90347B6-1125-43E4-8C97-3819107D914D}"/>
              </a:ext>
            </a:extLst>
          </p:cNvPr>
          <p:cNvSpPr txBox="1"/>
          <p:nvPr/>
        </p:nvSpPr>
        <p:spPr>
          <a:xfrm>
            <a:off x="1230594" y="2102266"/>
            <a:ext cx="9725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Important </a:t>
            </a:r>
            <a:r>
              <a:rPr lang="nl-NL" dirty="0" err="1"/>
              <a:t>words</a:t>
            </a:r>
            <a:r>
              <a:rPr lang="nl-NL" dirty="0"/>
              <a:t>:</a:t>
            </a:r>
          </a:p>
          <a:p>
            <a:endParaRPr lang="nl-NL" dirty="0"/>
          </a:p>
          <a:p>
            <a:r>
              <a:rPr lang="nl-NL" b="1" dirty="0" err="1"/>
              <a:t>External</a:t>
            </a:r>
            <a:r>
              <a:rPr lang="nl-NL" b="1" dirty="0"/>
              <a:t> RT: </a:t>
            </a:r>
            <a:r>
              <a:rPr lang="nl-NL" b="1" dirty="0" err="1"/>
              <a:t>brachy</a:t>
            </a:r>
            <a:r>
              <a:rPr lang="nl-NL" b="1" dirty="0"/>
              <a:t> is out of </a:t>
            </a:r>
            <a:r>
              <a:rPr lang="nl-NL" b="1" dirty="0" err="1"/>
              <a:t>the</a:t>
            </a:r>
            <a:r>
              <a:rPr lang="nl-NL" b="1" dirty="0"/>
              <a:t> scope</a:t>
            </a:r>
          </a:p>
          <a:p>
            <a:endParaRPr lang="nl-NL" b="1" dirty="0"/>
          </a:p>
          <a:p>
            <a:r>
              <a:rPr lang="nl-NL" b="1" dirty="0"/>
              <a:t>+ 1 </a:t>
            </a:r>
            <a:r>
              <a:rPr lang="nl-NL" b="1" dirty="0" err="1"/>
              <a:t>MeV</a:t>
            </a:r>
            <a:r>
              <a:rPr lang="nl-NL" b="1" dirty="0"/>
              <a:t>: KV contact is out of </a:t>
            </a:r>
            <a:r>
              <a:rPr lang="nl-NL" b="1" dirty="0" err="1"/>
              <a:t>the</a:t>
            </a:r>
            <a:r>
              <a:rPr lang="nl-NL" b="1" dirty="0"/>
              <a:t> scope</a:t>
            </a:r>
          </a:p>
          <a:p>
            <a:endParaRPr lang="nl-NL" b="1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65045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Legislation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34302C-5546-7783-D504-A3DD5CF5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90347B6-1125-43E4-8C97-3819107D914D}"/>
              </a:ext>
            </a:extLst>
          </p:cNvPr>
          <p:cNvSpPr txBox="1"/>
          <p:nvPr/>
        </p:nvSpPr>
        <p:spPr>
          <a:xfrm>
            <a:off x="1230594" y="2102266"/>
            <a:ext cx="97251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What</a:t>
            </a:r>
            <a:r>
              <a:rPr lang="nl-NL" dirty="0"/>
              <a:t> do we </a:t>
            </a:r>
            <a:r>
              <a:rPr lang="nl-NL" dirty="0" err="1"/>
              <a:t>consider</a:t>
            </a:r>
            <a:r>
              <a:rPr lang="nl-NL" dirty="0"/>
              <a:t> a minimum </a:t>
            </a:r>
            <a:r>
              <a:rPr lang="nl-NL" dirty="0" err="1"/>
              <a:t>requirement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external</a:t>
            </a:r>
            <a:r>
              <a:rPr lang="nl-NL" dirty="0"/>
              <a:t> </a:t>
            </a:r>
            <a:r>
              <a:rPr lang="nl-NL" dirty="0" err="1"/>
              <a:t>dosimetry</a:t>
            </a:r>
            <a:r>
              <a:rPr lang="nl-NL" dirty="0"/>
              <a:t> audit?</a:t>
            </a:r>
          </a:p>
          <a:p>
            <a:endParaRPr lang="nl-NL" dirty="0"/>
          </a:p>
          <a:p>
            <a:r>
              <a:rPr lang="nl-NL" dirty="0" err="1"/>
              <a:t>Knowing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…….</a:t>
            </a:r>
          </a:p>
          <a:p>
            <a:endParaRPr lang="nl-NL" dirty="0"/>
          </a:p>
          <a:p>
            <a:r>
              <a:rPr lang="nl-NL" dirty="0"/>
              <a:t>	timing is </a:t>
            </a:r>
            <a:r>
              <a:rPr lang="nl-NL" dirty="0" err="1"/>
              <a:t>crucial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process</a:t>
            </a:r>
            <a:r>
              <a:rPr lang="nl-NL" dirty="0"/>
              <a:t> of </a:t>
            </a:r>
            <a:r>
              <a:rPr lang="nl-NL" dirty="0" err="1"/>
              <a:t>commissionning</a:t>
            </a:r>
            <a:r>
              <a:rPr lang="nl-NL" dirty="0"/>
              <a:t> a new machine</a:t>
            </a:r>
          </a:p>
          <a:p>
            <a:r>
              <a:rPr lang="nl-NL" dirty="0"/>
              <a:t>		delay </a:t>
            </a:r>
            <a:r>
              <a:rPr lang="nl-NL" dirty="0" err="1"/>
              <a:t>because</a:t>
            </a:r>
            <a:r>
              <a:rPr lang="nl-NL" dirty="0"/>
              <a:t> of FANC/AFCN </a:t>
            </a:r>
            <a:r>
              <a:rPr lang="nl-NL" dirty="0" err="1"/>
              <a:t>license</a:t>
            </a:r>
            <a:r>
              <a:rPr lang="nl-NL" dirty="0"/>
              <a:t> issues</a:t>
            </a:r>
          </a:p>
          <a:p>
            <a:r>
              <a:rPr lang="nl-NL" dirty="0"/>
              <a:t>		delay </a:t>
            </a:r>
            <a:r>
              <a:rPr lang="nl-NL" dirty="0" err="1"/>
              <a:t>because</a:t>
            </a:r>
            <a:r>
              <a:rPr lang="nl-NL" dirty="0"/>
              <a:t> of </a:t>
            </a:r>
            <a:r>
              <a:rPr lang="nl-NL" dirty="0" err="1"/>
              <a:t>technical</a:t>
            </a:r>
            <a:r>
              <a:rPr lang="nl-NL" dirty="0"/>
              <a:t> issues (</a:t>
            </a:r>
            <a:r>
              <a:rPr lang="nl-NL" dirty="0" err="1"/>
              <a:t>infrastructure</a:t>
            </a:r>
            <a:r>
              <a:rPr lang="nl-NL" dirty="0"/>
              <a:t> bunker/</a:t>
            </a:r>
            <a:r>
              <a:rPr lang="nl-NL" dirty="0" err="1"/>
              <a:t>interlocks</a:t>
            </a:r>
            <a:r>
              <a:rPr lang="nl-NL" dirty="0"/>
              <a:t>)</a:t>
            </a:r>
          </a:p>
          <a:p>
            <a:r>
              <a:rPr lang="nl-NL" dirty="0"/>
              <a:t>		delay </a:t>
            </a:r>
            <a:r>
              <a:rPr lang="nl-NL" dirty="0" err="1"/>
              <a:t>because</a:t>
            </a:r>
            <a:r>
              <a:rPr lang="nl-NL" dirty="0"/>
              <a:t> of </a:t>
            </a:r>
            <a:r>
              <a:rPr lang="nl-NL" dirty="0" err="1"/>
              <a:t>radiation</a:t>
            </a:r>
            <a:r>
              <a:rPr lang="nl-NL" dirty="0"/>
              <a:t> </a:t>
            </a:r>
            <a:r>
              <a:rPr lang="nl-NL" dirty="0" err="1"/>
              <a:t>protection</a:t>
            </a:r>
            <a:endParaRPr lang="nl-NL" dirty="0"/>
          </a:p>
          <a:p>
            <a:r>
              <a:rPr lang="nl-NL" dirty="0"/>
              <a:t>		delay </a:t>
            </a:r>
            <a:r>
              <a:rPr lang="nl-NL" dirty="0" err="1"/>
              <a:t>because</a:t>
            </a:r>
            <a:r>
              <a:rPr lang="nl-NL" dirty="0"/>
              <a:t> of </a:t>
            </a:r>
            <a:r>
              <a:rPr lang="nl-NL" dirty="0" err="1"/>
              <a:t>staffing</a:t>
            </a:r>
            <a:r>
              <a:rPr lang="nl-NL" dirty="0"/>
              <a:t> </a:t>
            </a:r>
            <a:r>
              <a:rPr lang="nl-NL" dirty="0" err="1"/>
              <a:t>problems</a:t>
            </a:r>
            <a:r>
              <a:rPr lang="nl-NL" dirty="0"/>
              <a:t>,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getting</a:t>
            </a:r>
            <a:r>
              <a:rPr lang="nl-NL" dirty="0"/>
              <a:t> </a:t>
            </a:r>
            <a:r>
              <a:rPr lang="nl-NL" dirty="0" err="1"/>
              <a:t>ill</a:t>
            </a:r>
            <a:r>
              <a:rPr lang="nl-NL" dirty="0"/>
              <a:t>,…</a:t>
            </a:r>
          </a:p>
          <a:p>
            <a:r>
              <a:rPr lang="nl-NL" dirty="0"/>
              <a:t>		delay </a:t>
            </a:r>
            <a:r>
              <a:rPr lang="nl-NL" dirty="0" err="1"/>
              <a:t>because</a:t>
            </a:r>
            <a:r>
              <a:rPr lang="nl-NL" dirty="0"/>
              <a:t> of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priorities</a:t>
            </a:r>
            <a:r>
              <a:rPr lang="nl-NL" dirty="0"/>
              <a:t>,….</a:t>
            </a:r>
          </a:p>
          <a:p>
            <a:r>
              <a:rPr lang="nl-NL" dirty="0"/>
              <a:t>		delay </a:t>
            </a:r>
            <a:r>
              <a:rPr lang="nl-NL" dirty="0" err="1"/>
              <a:t>because</a:t>
            </a:r>
            <a:r>
              <a:rPr lang="nl-NL" dirty="0"/>
              <a:t> of ……..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53033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Legislation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34302C-5546-7783-D504-A3DD5CF5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90347B6-1125-43E4-8C97-3819107D914D}"/>
              </a:ext>
            </a:extLst>
          </p:cNvPr>
          <p:cNvSpPr txBox="1"/>
          <p:nvPr/>
        </p:nvSpPr>
        <p:spPr>
          <a:xfrm>
            <a:off x="1230594" y="2102266"/>
            <a:ext cx="9725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What</a:t>
            </a:r>
            <a:r>
              <a:rPr lang="nl-NL" dirty="0"/>
              <a:t> do we </a:t>
            </a:r>
            <a:r>
              <a:rPr lang="nl-NL" dirty="0" err="1"/>
              <a:t>consider</a:t>
            </a:r>
            <a:r>
              <a:rPr lang="nl-NL" dirty="0"/>
              <a:t> a minimum </a:t>
            </a:r>
            <a:r>
              <a:rPr lang="nl-NL" dirty="0" err="1"/>
              <a:t>requirement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external</a:t>
            </a:r>
            <a:r>
              <a:rPr lang="nl-NL" dirty="0"/>
              <a:t> </a:t>
            </a:r>
            <a:r>
              <a:rPr lang="nl-NL" dirty="0" err="1"/>
              <a:t>dosimetry</a:t>
            </a:r>
            <a:r>
              <a:rPr lang="nl-NL" dirty="0"/>
              <a:t> audit?</a:t>
            </a:r>
          </a:p>
          <a:p>
            <a:endParaRPr lang="nl-NL" dirty="0"/>
          </a:p>
          <a:p>
            <a:r>
              <a:rPr lang="nl-NL" dirty="0" err="1"/>
              <a:t>Knowing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…….</a:t>
            </a:r>
          </a:p>
          <a:p>
            <a:endParaRPr lang="nl-NL" dirty="0"/>
          </a:p>
          <a:p>
            <a:r>
              <a:rPr lang="nl-NL" dirty="0"/>
              <a:t>	we </a:t>
            </a:r>
            <a:r>
              <a:rPr lang="nl-NL" dirty="0" err="1"/>
              <a:t>buy</a:t>
            </a:r>
            <a:r>
              <a:rPr lang="nl-NL" dirty="0"/>
              <a:t> machines </a:t>
            </a:r>
            <a:r>
              <a:rPr lang="nl-NL" dirty="0" err="1"/>
              <a:t>for</a:t>
            </a:r>
            <a:r>
              <a:rPr lang="nl-NL" dirty="0"/>
              <a:t> different </a:t>
            </a:r>
            <a:r>
              <a:rPr lang="nl-NL" dirty="0" err="1"/>
              <a:t>modalities</a:t>
            </a:r>
            <a:endParaRPr lang="nl-NL" dirty="0"/>
          </a:p>
          <a:p>
            <a:r>
              <a:rPr lang="nl-NL" dirty="0"/>
              <a:t>		machines </a:t>
            </a:r>
            <a:r>
              <a:rPr lang="nl-NL" dirty="0" err="1"/>
              <a:t>for</a:t>
            </a:r>
            <a:r>
              <a:rPr lang="nl-NL" dirty="0"/>
              <a:t> 3D</a:t>
            </a:r>
          </a:p>
          <a:p>
            <a:r>
              <a:rPr lang="nl-NL" dirty="0"/>
              <a:t>		machines </a:t>
            </a:r>
            <a:r>
              <a:rPr lang="nl-NL" dirty="0" err="1"/>
              <a:t>for</a:t>
            </a:r>
            <a:r>
              <a:rPr lang="nl-NL" dirty="0"/>
              <a:t> IMRT</a:t>
            </a:r>
          </a:p>
          <a:p>
            <a:r>
              <a:rPr lang="nl-NL" dirty="0"/>
              <a:t>		machines </a:t>
            </a:r>
            <a:r>
              <a:rPr lang="nl-NL" dirty="0" err="1"/>
              <a:t>for</a:t>
            </a:r>
            <a:r>
              <a:rPr lang="nl-NL" dirty="0"/>
              <a:t> VMAT</a:t>
            </a:r>
          </a:p>
          <a:p>
            <a:r>
              <a:rPr lang="nl-NL" dirty="0"/>
              <a:t>		machines </a:t>
            </a:r>
            <a:r>
              <a:rPr lang="nl-NL" dirty="0" err="1"/>
              <a:t>for</a:t>
            </a:r>
            <a:r>
              <a:rPr lang="nl-NL" dirty="0"/>
              <a:t> (IMRT/VMAT) SRS</a:t>
            </a:r>
          </a:p>
          <a:p>
            <a:r>
              <a:rPr lang="nl-NL" dirty="0"/>
              <a:t>		machines </a:t>
            </a:r>
            <a:r>
              <a:rPr lang="nl-NL" dirty="0" err="1"/>
              <a:t>for</a:t>
            </a:r>
            <a:r>
              <a:rPr lang="nl-NL" dirty="0"/>
              <a:t> (IMRT/VMAT) SBRT</a:t>
            </a:r>
          </a:p>
          <a:p>
            <a:r>
              <a:rPr lang="nl-NL" dirty="0"/>
              <a:t>		machines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photons</a:t>
            </a:r>
            <a:r>
              <a:rPr lang="nl-NL" dirty="0"/>
              <a:t>, </a:t>
            </a:r>
            <a:r>
              <a:rPr lang="nl-NL" dirty="0" err="1"/>
              <a:t>electrons</a:t>
            </a:r>
            <a:r>
              <a:rPr lang="nl-NL" dirty="0"/>
              <a:t>, </a:t>
            </a:r>
            <a:r>
              <a:rPr lang="nl-NL" dirty="0" err="1"/>
              <a:t>protons</a:t>
            </a:r>
            <a:endParaRPr lang="nl-NL" dirty="0"/>
          </a:p>
          <a:p>
            <a:r>
              <a:rPr lang="nl-NL" dirty="0"/>
              <a:t>		machines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surface</a:t>
            </a:r>
            <a:r>
              <a:rPr lang="nl-NL" dirty="0"/>
              <a:t> scanning</a:t>
            </a:r>
          </a:p>
          <a:p>
            <a:r>
              <a:rPr lang="nl-NL" dirty="0"/>
              <a:t>		machines </a:t>
            </a:r>
            <a:r>
              <a:rPr lang="nl-NL" dirty="0" err="1"/>
              <a:t>with</a:t>
            </a:r>
            <a:r>
              <a:rPr lang="nl-NL" dirty="0"/>
              <a:t> CBCT imaging, CT imaging, kV-imaging</a:t>
            </a:r>
          </a:p>
          <a:p>
            <a:r>
              <a:rPr lang="nl-NL" dirty="0"/>
              <a:t>		machines </a:t>
            </a:r>
            <a:r>
              <a:rPr lang="nl-NL" dirty="0" err="1"/>
              <a:t>with</a:t>
            </a:r>
            <a:r>
              <a:rPr lang="nl-NL" dirty="0"/>
              <a:t> MRI imaging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5105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Legislation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34302C-5546-7783-D504-A3DD5CF5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90347B6-1125-43E4-8C97-3819107D914D}"/>
              </a:ext>
            </a:extLst>
          </p:cNvPr>
          <p:cNvSpPr txBox="1"/>
          <p:nvPr/>
        </p:nvSpPr>
        <p:spPr>
          <a:xfrm>
            <a:off x="1230594" y="2102266"/>
            <a:ext cx="9725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What</a:t>
            </a:r>
            <a:r>
              <a:rPr lang="nl-NL" dirty="0"/>
              <a:t> do we </a:t>
            </a:r>
            <a:r>
              <a:rPr lang="nl-NL" dirty="0" err="1"/>
              <a:t>consider</a:t>
            </a:r>
            <a:r>
              <a:rPr lang="nl-NL" dirty="0"/>
              <a:t> a minimum </a:t>
            </a:r>
            <a:r>
              <a:rPr lang="nl-NL" dirty="0" err="1"/>
              <a:t>requirement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external</a:t>
            </a:r>
            <a:r>
              <a:rPr lang="nl-NL" dirty="0"/>
              <a:t> </a:t>
            </a:r>
            <a:r>
              <a:rPr lang="nl-NL" dirty="0" err="1"/>
              <a:t>dosimetry</a:t>
            </a:r>
            <a:r>
              <a:rPr lang="nl-NL" dirty="0"/>
              <a:t> audit?</a:t>
            </a:r>
          </a:p>
          <a:p>
            <a:endParaRPr lang="nl-NL" dirty="0"/>
          </a:p>
          <a:p>
            <a:r>
              <a:rPr lang="nl-NL" dirty="0"/>
              <a:t>Do we </a:t>
            </a:r>
            <a:r>
              <a:rPr lang="nl-NL" dirty="0" err="1"/>
              <a:t>need</a:t>
            </a:r>
            <a:r>
              <a:rPr lang="nl-NL" dirty="0"/>
              <a:t> a </a:t>
            </a:r>
            <a:r>
              <a:rPr lang="nl-NL" dirty="0" err="1"/>
              <a:t>simple</a:t>
            </a:r>
            <a:r>
              <a:rPr lang="nl-NL" dirty="0"/>
              <a:t> </a:t>
            </a:r>
            <a:r>
              <a:rPr lang="nl-NL" dirty="0" err="1"/>
              <a:t>reference</a:t>
            </a:r>
            <a:r>
              <a:rPr lang="nl-NL" dirty="0"/>
              <a:t> field check, or do we feel </a:t>
            </a:r>
            <a:r>
              <a:rPr lang="nl-NL" dirty="0" err="1"/>
              <a:t>comfortable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complex treatment </a:t>
            </a:r>
            <a:r>
              <a:rPr lang="nl-NL" dirty="0" err="1"/>
              <a:t>techniques</a:t>
            </a:r>
            <a:r>
              <a:rPr lang="nl-NL" dirty="0"/>
              <a:t> are </a:t>
            </a:r>
            <a:r>
              <a:rPr lang="nl-NL" dirty="0" err="1"/>
              <a:t>crosschecked</a:t>
            </a:r>
            <a:r>
              <a:rPr lang="nl-NL" dirty="0"/>
              <a:t>?</a:t>
            </a:r>
          </a:p>
          <a:p>
            <a:endParaRPr lang="nl-NL" dirty="0"/>
          </a:p>
          <a:p>
            <a:r>
              <a:rPr lang="nl-NL" dirty="0"/>
              <a:t>Do we </a:t>
            </a:r>
            <a:r>
              <a:rPr lang="nl-NL" dirty="0" err="1"/>
              <a:t>think</a:t>
            </a:r>
            <a:r>
              <a:rPr lang="nl-NL" dirty="0"/>
              <a:t> a 10x10 </a:t>
            </a:r>
            <a:r>
              <a:rPr lang="nl-NL" dirty="0" err="1"/>
              <a:t>reference</a:t>
            </a:r>
            <a:r>
              <a:rPr lang="nl-NL" dirty="0"/>
              <a:t> field check is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practice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 we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machine as a small field VMAT SRS treatment machine?</a:t>
            </a:r>
          </a:p>
          <a:p>
            <a:endParaRPr lang="nl-NL" dirty="0"/>
          </a:p>
          <a:p>
            <a:r>
              <a:rPr lang="nl-NL" dirty="0" err="1"/>
              <a:t>Maybe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machine is ready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conventional</a:t>
            </a:r>
            <a:r>
              <a:rPr lang="nl-NL" dirty="0"/>
              <a:t> treatment (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pressure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go live as </a:t>
            </a:r>
            <a:r>
              <a:rPr lang="nl-NL" dirty="0" err="1"/>
              <a:t>soon</a:t>
            </a:r>
            <a:r>
              <a:rPr lang="nl-NL" dirty="0"/>
              <a:t> as </a:t>
            </a:r>
            <a:r>
              <a:rPr lang="nl-NL" dirty="0" err="1"/>
              <a:t>possible</a:t>
            </a:r>
            <a:r>
              <a:rPr lang="nl-NL" dirty="0"/>
              <a:t>) but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take me </a:t>
            </a:r>
            <a:r>
              <a:rPr lang="nl-NL" dirty="0" err="1"/>
              <a:t>some</a:t>
            </a:r>
            <a:r>
              <a:rPr lang="nl-NL" dirty="0"/>
              <a:t> more </a:t>
            </a:r>
            <a:r>
              <a:rPr lang="nl-NL" dirty="0" err="1"/>
              <a:t>months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get </a:t>
            </a:r>
            <a:r>
              <a:rPr lang="nl-NL" dirty="0" err="1"/>
              <a:t>the</a:t>
            </a:r>
            <a:r>
              <a:rPr lang="nl-NL" dirty="0"/>
              <a:t> complex SBRT treatment </a:t>
            </a:r>
            <a:r>
              <a:rPr lang="nl-NL" dirty="0" err="1"/>
              <a:t>modelled</a:t>
            </a:r>
            <a:r>
              <a:rPr lang="nl-NL" dirty="0"/>
              <a:t> in </a:t>
            </a:r>
            <a:r>
              <a:rPr lang="nl-NL" dirty="0" err="1"/>
              <a:t>my</a:t>
            </a:r>
            <a:r>
              <a:rPr lang="nl-NL" dirty="0"/>
              <a:t> TPS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validated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Do we want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certify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external</a:t>
            </a:r>
            <a:r>
              <a:rPr lang="nl-NL" dirty="0"/>
              <a:t> </a:t>
            </a:r>
            <a:r>
              <a:rPr lang="nl-NL" dirty="0" err="1"/>
              <a:t>dosimetry</a:t>
            </a:r>
            <a:r>
              <a:rPr lang="nl-NL" dirty="0"/>
              <a:t> audit or do I </a:t>
            </a:r>
            <a:r>
              <a:rPr lang="nl-NL" dirty="0" err="1"/>
              <a:t>think</a:t>
            </a:r>
            <a:r>
              <a:rPr lang="nl-NL" dirty="0"/>
              <a:t> </a:t>
            </a:r>
            <a:r>
              <a:rPr lang="nl-NL" dirty="0" err="1"/>
              <a:t>it’s</a:t>
            </a:r>
            <a:r>
              <a:rPr lang="nl-NL" dirty="0"/>
              <a:t> ok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neighbouring</a:t>
            </a:r>
            <a:r>
              <a:rPr lang="nl-NL" dirty="0"/>
              <a:t> RT </a:t>
            </a:r>
            <a:r>
              <a:rPr lang="nl-NL" dirty="0" err="1"/>
              <a:t>department</a:t>
            </a:r>
            <a:r>
              <a:rPr lang="nl-NL" dirty="0"/>
              <a:t> </a:t>
            </a:r>
            <a:r>
              <a:rPr lang="nl-NL" dirty="0" err="1"/>
              <a:t>comes</a:t>
            </a:r>
            <a:r>
              <a:rPr lang="nl-NL" dirty="0"/>
              <a:t> over </a:t>
            </a:r>
            <a:r>
              <a:rPr lang="nl-NL" dirty="0" err="1"/>
              <a:t>to</a:t>
            </a:r>
            <a:r>
              <a:rPr lang="nl-NL" dirty="0"/>
              <a:t> check </a:t>
            </a:r>
            <a:r>
              <a:rPr lang="nl-NL" dirty="0" err="1"/>
              <a:t>my</a:t>
            </a:r>
            <a:r>
              <a:rPr lang="nl-NL" dirty="0"/>
              <a:t> output?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70454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Legislation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34302C-5546-7783-D504-A3DD5CF5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90347B6-1125-43E4-8C97-3819107D914D}"/>
              </a:ext>
            </a:extLst>
          </p:cNvPr>
          <p:cNvSpPr txBox="1"/>
          <p:nvPr/>
        </p:nvSpPr>
        <p:spPr>
          <a:xfrm>
            <a:off x="1230594" y="2102266"/>
            <a:ext cx="9725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Proposal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start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discussion</a:t>
            </a:r>
            <a:r>
              <a:rPr lang="nl-NL" dirty="0"/>
              <a:t>:</a:t>
            </a:r>
          </a:p>
          <a:p>
            <a:endParaRPr lang="nl-NL" dirty="0"/>
          </a:p>
          <a:p>
            <a:r>
              <a:rPr lang="nl-NL" dirty="0"/>
              <a:t>The </a:t>
            </a:r>
            <a:r>
              <a:rPr lang="nl-NL" dirty="0" err="1"/>
              <a:t>minimal</a:t>
            </a:r>
            <a:r>
              <a:rPr lang="nl-NL" dirty="0"/>
              <a:t> </a:t>
            </a:r>
            <a:r>
              <a:rPr lang="nl-NL" dirty="0" err="1"/>
              <a:t>requirement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external</a:t>
            </a:r>
            <a:r>
              <a:rPr lang="nl-NL" dirty="0"/>
              <a:t> </a:t>
            </a:r>
            <a:r>
              <a:rPr lang="nl-NL" dirty="0" err="1"/>
              <a:t>dosimetry</a:t>
            </a:r>
            <a:r>
              <a:rPr lang="nl-NL" dirty="0"/>
              <a:t> </a:t>
            </a:r>
            <a:r>
              <a:rPr lang="nl-NL" dirty="0" err="1"/>
              <a:t>before</a:t>
            </a:r>
            <a:r>
              <a:rPr lang="nl-NL" dirty="0"/>
              <a:t> </a:t>
            </a:r>
            <a:r>
              <a:rPr lang="nl-NL" dirty="0" err="1"/>
              <a:t>going</a:t>
            </a:r>
            <a:r>
              <a:rPr lang="nl-NL" dirty="0"/>
              <a:t> </a:t>
            </a:r>
            <a:r>
              <a:rPr lang="nl-NL" dirty="0" err="1"/>
              <a:t>clinically</a:t>
            </a:r>
            <a:r>
              <a:rPr lang="nl-NL" dirty="0"/>
              <a:t> is a basic output test </a:t>
            </a:r>
            <a:r>
              <a:rPr lang="nl-NL" dirty="0" err="1"/>
              <a:t>done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a </a:t>
            </a:r>
            <a:r>
              <a:rPr lang="nl-NL" dirty="0" err="1"/>
              <a:t>certified</a:t>
            </a:r>
            <a:r>
              <a:rPr lang="nl-NL" dirty="0"/>
              <a:t> </a:t>
            </a:r>
            <a:r>
              <a:rPr lang="nl-NL" dirty="0" err="1"/>
              <a:t>external</a:t>
            </a:r>
            <a:r>
              <a:rPr lang="nl-NL" dirty="0"/>
              <a:t> audit </a:t>
            </a:r>
            <a:r>
              <a:rPr lang="nl-NL" dirty="0" err="1"/>
              <a:t>organism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machine is </a:t>
            </a:r>
            <a:r>
              <a:rPr lang="nl-NL" dirty="0" err="1"/>
              <a:t>intended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a </a:t>
            </a:r>
            <a:r>
              <a:rPr lang="nl-NL" dirty="0" err="1"/>
              <a:t>specific</a:t>
            </a:r>
            <a:r>
              <a:rPr lang="nl-NL" dirty="0"/>
              <a:t> treatment </a:t>
            </a:r>
            <a:r>
              <a:rPr lang="nl-NL" dirty="0" err="1"/>
              <a:t>it</a:t>
            </a:r>
            <a:r>
              <a:rPr lang="nl-NL" dirty="0"/>
              <a:t> is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practice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order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independant</a:t>
            </a:r>
            <a:r>
              <a:rPr lang="nl-NL" dirty="0"/>
              <a:t> audit </a:t>
            </a:r>
            <a:r>
              <a:rPr lang="nl-NL" dirty="0" err="1"/>
              <a:t>within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first 3 </a:t>
            </a:r>
            <a:r>
              <a:rPr lang="nl-NL" dirty="0" err="1"/>
              <a:t>months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start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specific</a:t>
            </a:r>
            <a:r>
              <a:rPr lang="nl-NL" dirty="0"/>
              <a:t> treatment.</a:t>
            </a:r>
          </a:p>
        </p:txBody>
      </p:sp>
    </p:spTree>
    <p:extLst>
      <p:ext uri="{BB962C8B-B14F-4D97-AF65-F5344CB8AC3E}">
        <p14:creationId xmlns:p14="http://schemas.microsoft.com/office/powerpoint/2010/main" val="4228358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Legislation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34302C-5546-7783-D504-A3DD5CF5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90347B6-1125-43E4-8C97-3819107D914D}"/>
              </a:ext>
            </a:extLst>
          </p:cNvPr>
          <p:cNvSpPr txBox="1"/>
          <p:nvPr/>
        </p:nvSpPr>
        <p:spPr>
          <a:xfrm>
            <a:off x="2101451" y="1970313"/>
            <a:ext cx="6454720" cy="1061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1. </a:t>
            </a:r>
          </a:p>
          <a:p>
            <a:r>
              <a:rPr lang="nl-BE" dirty="0"/>
              <a:t>2. </a:t>
            </a:r>
            <a:r>
              <a:rPr lang="nl-BE" dirty="0" err="1"/>
              <a:t>Example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history</a:t>
            </a:r>
            <a:r>
              <a:rPr lang="nl-BE" dirty="0"/>
              <a:t> of AZ Sint-Jan audit + re audit + </a:t>
            </a:r>
            <a:r>
              <a:rPr lang="nl-BE" dirty="0" err="1"/>
              <a:t>finally</a:t>
            </a:r>
            <a:r>
              <a:rPr lang="nl-BE" dirty="0"/>
              <a:t> </a:t>
            </a:r>
            <a:r>
              <a:rPr lang="nl-BE" dirty="0" err="1"/>
              <a:t>Beldart</a:t>
            </a:r>
            <a:r>
              <a:rPr lang="nl-BE" dirty="0"/>
              <a:t> on site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results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are </a:t>
            </a:r>
            <a:r>
              <a:rPr lang="nl-BE" dirty="0" err="1"/>
              <a:t>satisfying</a:t>
            </a:r>
            <a:r>
              <a:rPr lang="nl-BE" dirty="0"/>
              <a:t>, but </a:t>
            </a:r>
            <a:r>
              <a:rPr lang="nl-BE" dirty="0" err="1"/>
              <a:t>loss</a:t>
            </a:r>
            <a:r>
              <a:rPr lang="nl-BE" dirty="0"/>
              <a:t> of </a:t>
            </a:r>
            <a:r>
              <a:rPr lang="nl-BE" dirty="0" err="1"/>
              <a:t>confidence</a:t>
            </a:r>
            <a:r>
              <a:rPr lang="nl-BE" dirty="0"/>
              <a:t> in audit </a:t>
            </a:r>
            <a:r>
              <a:rPr lang="nl-BE" dirty="0" err="1"/>
              <a:t>technique</a:t>
            </a:r>
            <a:r>
              <a:rPr lang="nl-BE" dirty="0"/>
              <a:t>.</a:t>
            </a:r>
          </a:p>
          <a:p>
            <a:r>
              <a:rPr lang="nl-BE" dirty="0"/>
              <a:t>AZ St. Lucas had </a:t>
            </a:r>
            <a:r>
              <a:rPr lang="nl-BE" dirty="0" err="1"/>
              <a:t>lots</a:t>
            </a:r>
            <a:r>
              <a:rPr lang="nl-BE" dirty="0"/>
              <a:t> of </a:t>
            </a:r>
            <a:r>
              <a:rPr lang="nl-BE" dirty="0" err="1"/>
              <a:t>problems</a:t>
            </a:r>
            <a:r>
              <a:rPr lang="nl-BE" dirty="0"/>
              <a:t>:</a:t>
            </a:r>
          </a:p>
          <a:p>
            <a:r>
              <a:rPr lang="nl-BE" dirty="0"/>
              <a:t>Alanine was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several</a:t>
            </a:r>
            <a:r>
              <a:rPr lang="nl-BE" dirty="0"/>
              <a:t> weeks at high </a:t>
            </a:r>
            <a:r>
              <a:rPr lang="nl-BE" dirty="0" err="1"/>
              <a:t>temperature</a:t>
            </a:r>
            <a:r>
              <a:rPr lang="nl-BE" dirty="0"/>
              <a:t> (35° C)</a:t>
            </a:r>
          </a:p>
          <a:p>
            <a:r>
              <a:rPr lang="nl-BE" dirty="0" err="1"/>
              <a:t>Measurements</a:t>
            </a:r>
            <a:r>
              <a:rPr lang="nl-BE" dirty="0"/>
              <a:t> are </a:t>
            </a:r>
            <a:r>
              <a:rPr lang="nl-BE" dirty="0" err="1"/>
              <a:t>rescaled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output of </a:t>
            </a:r>
            <a:r>
              <a:rPr lang="nl-BE" dirty="0" err="1"/>
              <a:t>the</a:t>
            </a:r>
            <a:r>
              <a:rPr lang="nl-BE" dirty="0"/>
              <a:t> 10x10 </a:t>
            </a:r>
            <a:r>
              <a:rPr lang="nl-BE" dirty="0" err="1"/>
              <a:t>reference</a:t>
            </a:r>
            <a:r>
              <a:rPr lang="nl-BE" dirty="0"/>
              <a:t> field</a:t>
            </a:r>
          </a:p>
          <a:p>
            <a:r>
              <a:rPr lang="nl-BE" dirty="0" err="1"/>
              <a:t>Another</a:t>
            </a:r>
            <a:r>
              <a:rPr lang="nl-BE" dirty="0"/>
              <a:t> </a:t>
            </a:r>
            <a:r>
              <a:rPr lang="nl-BE" dirty="0" err="1"/>
              <a:t>centre</a:t>
            </a:r>
            <a:r>
              <a:rPr lang="nl-BE" dirty="0"/>
              <a:t> </a:t>
            </a:r>
            <a:r>
              <a:rPr lang="nl-BE" dirty="0" err="1"/>
              <a:t>came</a:t>
            </a:r>
            <a:r>
              <a:rPr lang="nl-BE" dirty="0"/>
              <a:t> over </a:t>
            </a:r>
            <a:r>
              <a:rPr lang="nl-BE" dirty="0" err="1"/>
              <a:t>to</a:t>
            </a:r>
            <a:r>
              <a:rPr lang="nl-BE" dirty="0"/>
              <a:t> check </a:t>
            </a:r>
            <a:r>
              <a:rPr lang="nl-BE" dirty="0" err="1"/>
              <a:t>the</a:t>
            </a:r>
            <a:r>
              <a:rPr lang="nl-BE" dirty="0"/>
              <a:t> absolute </a:t>
            </a:r>
            <a:r>
              <a:rPr lang="nl-BE" dirty="0" err="1"/>
              <a:t>dosimetry</a:t>
            </a:r>
            <a:r>
              <a:rPr lang="nl-BE" dirty="0"/>
              <a:t>: was ok.</a:t>
            </a:r>
          </a:p>
          <a:p>
            <a:r>
              <a:rPr lang="nl-BE" dirty="0"/>
              <a:t>Hasselt </a:t>
            </a:r>
            <a:r>
              <a:rPr lang="nl-BE" dirty="0" err="1"/>
              <a:t>experienced</a:t>
            </a:r>
            <a:r>
              <a:rPr lang="nl-BE" dirty="0"/>
              <a:t> </a:t>
            </a:r>
            <a:r>
              <a:rPr lang="nl-BE" dirty="0" err="1"/>
              <a:t>similar</a:t>
            </a:r>
            <a:r>
              <a:rPr lang="nl-BE" dirty="0"/>
              <a:t> issues </a:t>
            </a:r>
            <a:r>
              <a:rPr lang="nl-BE" dirty="0" err="1"/>
              <a:t>with</a:t>
            </a:r>
            <a:r>
              <a:rPr lang="nl-BE" dirty="0"/>
              <a:t> basic audit test. </a:t>
            </a:r>
            <a:r>
              <a:rPr lang="nl-BE" dirty="0" err="1"/>
              <a:t>They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Alanine in </a:t>
            </a:r>
            <a:r>
              <a:rPr lang="nl-BE" dirty="0" err="1"/>
              <a:t>their</a:t>
            </a:r>
            <a:r>
              <a:rPr lang="nl-BE" dirty="0"/>
              <a:t> </a:t>
            </a:r>
            <a:r>
              <a:rPr lang="nl-BE" dirty="0" err="1"/>
              <a:t>centre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their</a:t>
            </a:r>
            <a:r>
              <a:rPr lang="nl-BE" dirty="0"/>
              <a:t> </a:t>
            </a:r>
            <a:r>
              <a:rPr lang="nl-BE" dirty="0" err="1"/>
              <a:t>own</a:t>
            </a:r>
            <a:r>
              <a:rPr lang="nl-BE" dirty="0"/>
              <a:t> </a:t>
            </a:r>
            <a:r>
              <a:rPr lang="nl-BE" dirty="0" err="1"/>
              <a:t>results</a:t>
            </a:r>
            <a:r>
              <a:rPr lang="nl-BE" dirty="0"/>
              <a:t> are ok.</a:t>
            </a:r>
          </a:p>
          <a:p>
            <a:r>
              <a:rPr lang="nl-BE" dirty="0"/>
              <a:t>3. </a:t>
            </a:r>
            <a:r>
              <a:rPr lang="nl-BE" dirty="0" err="1"/>
              <a:t>Proposal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Dirk </a:t>
            </a:r>
            <a:r>
              <a:rPr lang="nl-BE" dirty="0" err="1"/>
              <a:t>Verellen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have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ionisation</a:t>
            </a:r>
            <a:r>
              <a:rPr lang="nl-BE" dirty="0"/>
              <a:t> </a:t>
            </a:r>
            <a:r>
              <a:rPr lang="nl-BE" dirty="0" err="1"/>
              <a:t>chamber</a:t>
            </a:r>
            <a:r>
              <a:rPr lang="nl-BE" dirty="0"/>
              <a:t> </a:t>
            </a:r>
            <a:r>
              <a:rPr lang="nl-BE" dirty="0" err="1"/>
              <a:t>measurement</a:t>
            </a:r>
            <a:r>
              <a:rPr lang="nl-BE" dirty="0"/>
              <a:t> </a:t>
            </a:r>
            <a:r>
              <a:rPr lang="nl-BE" dirty="0" err="1"/>
              <a:t>if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alanine </a:t>
            </a:r>
            <a:r>
              <a:rPr lang="nl-BE" dirty="0" err="1"/>
              <a:t>measurement</a:t>
            </a:r>
            <a:r>
              <a:rPr lang="nl-BE" dirty="0"/>
              <a:t> </a:t>
            </a:r>
            <a:r>
              <a:rPr lang="nl-BE" dirty="0" err="1"/>
              <a:t>fails</a:t>
            </a:r>
            <a:r>
              <a:rPr lang="nl-BE" dirty="0"/>
              <a:t>/is </a:t>
            </a:r>
            <a:r>
              <a:rPr lang="nl-BE" dirty="0" err="1"/>
              <a:t>doubtful</a:t>
            </a:r>
            <a:r>
              <a:rPr lang="nl-BE" dirty="0"/>
              <a:t>. </a:t>
            </a:r>
          </a:p>
          <a:p>
            <a:r>
              <a:rPr lang="nl-BE" dirty="0"/>
              <a:t>4. The basic test </a:t>
            </a:r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more </a:t>
            </a:r>
            <a:r>
              <a:rPr lang="nl-BE" dirty="0" err="1"/>
              <a:t>robust</a:t>
            </a:r>
            <a:r>
              <a:rPr lang="nl-BE" dirty="0"/>
              <a:t> - more professional. </a:t>
            </a:r>
          </a:p>
          <a:p>
            <a:r>
              <a:rPr lang="nl-BE" dirty="0"/>
              <a:t>5. Steering </a:t>
            </a:r>
            <a:r>
              <a:rPr lang="nl-BE" dirty="0" err="1"/>
              <a:t>committee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put </a:t>
            </a:r>
            <a:r>
              <a:rPr lang="nl-BE" dirty="0" err="1"/>
              <a:t>it</a:t>
            </a:r>
            <a:r>
              <a:rPr lang="nl-BE" dirty="0"/>
              <a:t> on </a:t>
            </a:r>
            <a:r>
              <a:rPr lang="nl-BE" dirty="0" err="1"/>
              <a:t>the</a:t>
            </a:r>
            <a:r>
              <a:rPr lang="nl-BE" dirty="0"/>
              <a:t> agenda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discuss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BELdART</a:t>
            </a:r>
            <a:endParaRPr lang="nl-BE" dirty="0"/>
          </a:p>
          <a:p>
            <a:r>
              <a:rPr lang="nl-BE" dirty="0"/>
              <a:t>2.1 </a:t>
            </a:r>
            <a:r>
              <a:rPr lang="nl-BE" dirty="0" err="1"/>
              <a:t>Legislation</a:t>
            </a:r>
            <a:r>
              <a:rPr lang="nl-BE" dirty="0"/>
              <a:t>: important </a:t>
            </a:r>
            <a:r>
              <a:rPr lang="nl-BE" dirty="0" err="1"/>
              <a:t>to</a:t>
            </a:r>
            <a:r>
              <a:rPr lang="nl-BE" dirty="0"/>
              <a:t> keep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modalities</a:t>
            </a:r>
            <a:r>
              <a:rPr lang="nl-BE" dirty="0"/>
              <a:t> in </a:t>
            </a:r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own</a:t>
            </a:r>
            <a:r>
              <a:rPr lang="nl-BE" dirty="0"/>
              <a:t> hands.</a:t>
            </a:r>
          </a:p>
          <a:p>
            <a:r>
              <a:rPr lang="nl-BE" dirty="0"/>
              <a:t>2.2 We </a:t>
            </a:r>
            <a:r>
              <a:rPr lang="nl-BE" dirty="0" err="1"/>
              <a:t>need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careful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audit is </a:t>
            </a:r>
            <a:r>
              <a:rPr lang="nl-BE" dirty="0" err="1"/>
              <a:t>feasable</a:t>
            </a:r>
            <a:r>
              <a:rPr lang="nl-BE" dirty="0"/>
              <a:t>.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same</a:t>
            </a:r>
            <a:r>
              <a:rPr lang="nl-BE" dirty="0"/>
              <a:t> time we do </a:t>
            </a:r>
            <a:r>
              <a:rPr lang="nl-BE" dirty="0" err="1"/>
              <a:t>think</a:t>
            </a:r>
            <a:r>
              <a:rPr lang="nl-BE" dirty="0"/>
              <a:t> </a:t>
            </a:r>
            <a:r>
              <a:rPr lang="nl-BE" dirty="0" err="1"/>
              <a:t>it's</a:t>
            </a:r>
            <a:r>
              <a:rPr lang="nl-BE" dirty="0"/>
              <a:t> important </a:t>
            </a:r>
            <a:r>
              <a:rPr lang="nl-BE" dirty="0" err="1"/>
              <a:t>to</a:t>
            </a:r>
            <a:r>
              <a:rPr lang="nl-BE" dirty="0"/>
              <a:t> have a basic audit test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photons</a:t>
            </a:r>
            <a:r>
              <a:rPr lang="nl-BE" dirty="0"/>
              <a:t>, </a:t>
            </a:r>
            <a:r>
              <a:rPr lang="nl-BE" dirty="0" err="1"/>
              <a:t>protons</a:t>
            </a:r>
            <a:r>
              <a:rPr lang="nl-BE" dirty="0"/>
              <a:t>, </a:t>
            </a:r>
            <a:r>
              <a:rPr lang="nl-BE" dirty="0" err="1"/>
              <a:t>electrons</a:t>
            </a:r>
            <a:r>
              <a:rPr lang="nl-BE" dirty="0"/>
              <a:t> </a:t>
            </a:r>
            <a:r>
              <a:rPr lang="nl-BE" dirty="0" err="1"/>
              <a:t>before</a:t>
            </a:r>
            <a:r>
              <a:rPr lang="nl-BE" dirty="0"/>
              <a:t> </a:t>
            </a:r>
            <a:r>
              <a:rPr lang="nl-BE" dirty="0" err="1"/>
              <a:t>going</a:t>
            </a:r>
            <a:r>
              <a:rPr lang="nl-BE" dirty="0"/>
              <a:t> </a:t>
            </a:r>
            <a:r>
              <a:rPr lang="nl-BE" dirty="0" err="1"/>
              <a:t>clinically</a:t>
            </a:r>
            <a:r>
              <a:rPr lang="nl-BE" dirty="0"/>
              <a:t>. </a:t>
            </a:r>
            <a:r>
              <a:rPr lang="nl-BE" dirty="0" err="1"/>
              <a:t>There</a:t>
            </a:r>
            <a:r>
              <a:rPr lang="nl-BE" dirty="0"/>
              <a:t> </a:t>
            </a:r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a </a:t>
            </a:r>
            <a:r>
              <a:rPr lang="nl-BE" dirty="0" err="1"/>
              <a:t>transition</a:t>
            </a:r>
            <a:r>
              <a:rPr lang="nl-BE" dirty="0"/>
              <a:t> </a:t>
            </a:r>
            <a:r>
              <a:rPr lang="nl-BE" dirty="0" err="1"/>
              <a:t>period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specific</a:t>
            </a:r>
            <a:r>
              <a:rPr lang="nl-BE" dirty="0"/>
              <a:t> </a:t>
            </a:r>
            <a:r>
              <a:rPr lang="nl-BE" dirty="0" err="1"/>
              <a:t>techniques</a:t>
            </a:r>
            <a:r>
              <a:rPr lang="nl-BE" dirty="0"/>
              <a:t>. We </a:t>
            </a:r>
            <a:r>
              <a:rPr lang="nl-BE" dirty="0" err="1"/>
              <a:t>don't</a:t>
            </a:r>
            <a:r>
              <a:rPr lang="nl-BE" dirty="0"/>
              <a:t> want </a:t>
            </a:r>
            <a:r>
              <a:rPr lang="nl-BE" dirty="0" err="1"/>
              <a:t>specific</a:t>
            </a:r>
            <a:r>
              <a:rPr lang="nl-BE" dirty="0"/>
              <a:t> </a:t>
            </a:r>
            <a:r>
              <a:rPr lang="nl-BE" dirty="0" err="1"/>
              <a:t>techniques</a:t>
            </a:r>
            <a:r>
              <a:rPr lang="nl-BE" dirty="0"/>
              <a:t> audits </a:t>
            </a:r>
            <a:r>
              <a:rPr lang="nl-BE" dirty="0" err="1"/>
              <a:t>mandatory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legislation</a:t>
            </a:r>
            <a:r>
              <a:rPr lang="nl-BE" dirty="0"/>
              <a:t>. </a:t>
            </a:r>
            <a:r>
              <a:rPr lang="nl-BE" dirty="0" err="1"/>
              <a:t>Lower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bar - but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much</a:t>
            </a:r>
            <a:r>
              <a:rPr lang="nl-BE" dirty="0"/>
              <a:t>.</a:t>
            </a:r>
          </a:p>
          <a:p>
            <a:r>
              <a:rPr lang="nl-BE" dirty="0"/>
              <a:t>2.3 The </a:t>
            </a:r>
            <a:r>
              <a:rPr lang="nl-BE" dirty="0" err="1"/>
              <a:t>use</a:t>
            </a:r>
            <a:r>
              <a:rPr lang="nl-BE" dirty="0"/>
              <a:t> of traffic light protocol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decide</a:t>
            </a:r>
            <a:endParaRPr lang="nl-BE" dirty="0"/>
          </a:p>
          <a:p>
            <a:r>
              <a:rPr lang="nl-BE" dirty="0"/>
              <a:t>2.4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beam</a:t>
            </a:r>
            <a:r>
              <a:rPr lang="nl-BE" dirty="0"/>
              <a:t> </a:t>
            </a:r>
            <a:r>
              <a:rPr lang="nl-BE" dirty="0" err="1"/>
              <a:t>matched</a:t>
            </a:r>
            <a:r>
              <a:rPr lang="nl-BE" dirty="0"/>
              <a:t> machines </a:t>
            </a:r>
            <a:r>
              <a:rPr lang="nl-BE" dirty="0" err="1"/>
              <a:t>need</a:t>
            </a:r>
            <a:r>
              <a:rPr lang="nl-BE" dirty="0"/>
              <a:t> audit</a:t>
            </a:r>
          </a:p>
          <a:p>
            <a:r>
              <a:rPr lang="nl-BE" dirty="0"/>
              <a:t>2.5 </a:t>
            </a:r>
            <a:r>
              <a:rPr lang="nl-BE" dirty="0" err="1"/>
              <a:t>Discussion</a:t>
            </a:r>
            <a:r>
              <a:rPr lang="nl-BE" dirty="0"/>
              <a:t> on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electron</a:t>
            </a:r>
            <a:r>
              <a:rPr lang="nl-BE" dirty="0"/>
              <a:t> audit </a:t>
            </a:r>
            <a:r>
              <a:rPr lang="nl-BE" dirty="0" err="1"/>
              <a:t>could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performed</a:t>
            </a:r>
            <a:r>
              <a:rPr lang="nl-BE" dirty="0"/>
              <a:t>. </a:t>
            </a:r>
            <a:r>
              <a:rPr lang="nl-BE" dirty="0" err="1"/>
              <a:t>Only</a:t>
            </a:r>
            <a:r>
              <a:rPr lang="nl-BE" dirty="0"/>
              <a:t> absolute </a:t>
            </a:r>
            <a:r>
              <a:rPr lang="nl-BE" dirty="0" err="1"/>
              <a:t>dosimetry</a:t>
            </a:r>
            <a:r>
              <a:rPr lang="nl-BE" dirty="0"/>
              <a:t> or </a:t>
            </a:r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specific</a:t>
            </a:r>
            <a:r>
              <a:rPr lang="nl-BE" dirty="0"/>
              <a:t> setup </a:t>
            </a:r>
            <a:r>
              <a:rPr lang="nl-BE" dirty="0" err="1"/>
              <a:t>beams</a:t>
            </a:r>
            <a:r>
              <a:rPr lang="nl-BE" dirty="0"/>
              <a:t>?</a:t>
            </a:r>
          </a:p>
          <a:p>
            <a:r>
              <a:rPr lang="nl-BE" dirty="0"/>
              <a:t>2.6 </a:t>
            </a:r>
            <a:r>
              <a:rPr lang="nl-BE" dirty="0" err="1"/>
              <a:t>Can</a:t>
            </a:r>
            <a:r>
              <a:rPr lang="nl-BE" dirty="0"/>
              <a:t> we audit </a:t>
            </a:r>
            <a:r>
              <a:rPr lang="nl-BE" dirty="0" err="1"/>
              <a:t>ourselves</a:t>
            </a:r>
            <a:r>
              <a:rPr lang="nl-BE" dirty="0"/>
              <a:t> as </a:t>
            </a:r>
            <a:r>
              <a:rPr lang="nl-BE" dirty="0" err="1"/>
              <a:t>recognized</a:t>
            </a:r>
            <a:r>
              <a:rPr lang="nl-BE" dirty="0"/>
              <a:t> </a:t>
            </a:r>
            <a:r>
              <a:rPr lang="nl-BE" dirty="0" err="1"/>
              <a:t>MPE's</a:t>
            </a:r>
            <a:r>
              <a:rPr lang="nl-BE" dirty="0"/>
              <a:t> or do we </a:t>
            </a:r>
            <a:r>
              <a:rPr lang="nl-BE" dirty="0" err="1"/>
              <a:t>need</a:t>
            </a:r>
            <a:r>
              <a:rPr lang="nl-BE" dirty="0"/>
              <a:t> a </a:t>
            </a:r>
            <a:r>
              <a:rPr lang="nl-BE" dirty="0" err="1"/>
              <a:t>certified</a:t>
            </a:r>
            <a:r>
              <a:rPr lang="nl-BE" dirty="0"/>
              <a:t> </a:t>
            </a:r>
            <a:r>
              <a:rPr lang="nl-BE" dirty="0" err="1"/>
              <a:t>organism</a:t>
            </a:r>
            <a:r>
              <a:rPr lang="nl-BE" dirty="0"/>
              <a:t>? The </a:t>
            </a:r>
            <a:r>
              <a:rPr lang="nl-BE" dirty="0" err="1"/>
              <a:t>certified</a:t>
            </a:r>
            <a:r>
              <a:rPr lang="nl-BE" dirty="0"/>
              <a:t> </a:t>
            </a:r>
            <a:r>
              <a:rPr lang="nl-BE" dirty="0" err="1"/>
              <a:t>organism</a:t>
            </a:r>
            <a:r>
              <a:rPr lang="nl-BE" dirty="0"/>
              <a:t> like </a:t>
            </a:r>
            <a:r>
              <a:rPr lang="nl-BE" dirty="0" err="1"/>
              <a:t>BELdART</a:t>
            </a:r>
            <a:r>
              <a:rPr lang="nl-BE" dirty="0"/>
              <a:t> </a:t>
            </a:r>
            <a:r>
              <a:rPr lang="nl-BE" dirty="0" err="1"/>
              <a:t>itself</a:t>
            </a:r>
            <a:r>
              <a:rPr lang="nl-BE" dirty="0"/>
              <a:t> is </a:t>
            </a:r>
            <a:r>
              <a:rPr lang="nl-BE" dirty="0" err="1"/>
              <a:t>employing</a:t>
            </a:r>
            <a:r>
              <a:rPr lang="nl-BE" dirty="0"/>
              <a:t> </a:t>
            </a:r>
            <a:r>
              <a:rPr lang="nl-BE" dirty="0" err="1"/>
              <a:t>unrecognised</a:t>
            </a:r>
            <a:r>
              <a:rPr lang="nl-BE" dirty="0"/>
              <a:t>  employees. Do we list '</a:t>
            </a:r>
            <a:r>
              <a:rPr lang="nl-BE" dirty="0" err="1"/>
              <a:t>trained</a:t>
            </a:r>
            <a:r>
              <a:rPr lang="nl-BE" dirty="0"/>
              <a:t> </a:t>
            </a:r>
            <a:r>
              <a:rPr lang="nl-BE" dirty="0" err="1"/>
              <a:t>MPE's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audit?' In </a:t>
            </a:r>
            <a:r>
              <a:rPr lang="nl-BE" dirty="0" err="1"/>
              <a:t>the</a:t>
            </a:r>
            <a:r>
              <a:rPr lang="nl-BE" dirty="0"/>
              <a:t> past </a:t>
            </a:r>
            <a:r>
              <a:rPr lang="nl-BE" dirty="0" err="1"/>
              <a:t>problems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same</a:t>
            </a:r>
            <a:r>
              <a:rPr lang="nl-BE" dirty="0"/>
              <a:t> </a:t>
            </a:r>
            <a:r>
              <a:rPr lang="nl-BE" dirty="0" err="1"/>
              <a:t>MPE's</a:t>
            </a:r>
            <a:r>
              <a:rPr lang="nl-BE" dirty="0"/>
              <a:t> have </a:t>
            </a:r>
            <a:r>
              <a:rPr lang="nl-BE" dirty="0" err="1"/>
              <a:t>to</a:t>
            </a:r>
            <a:r>
              <a:rPr lang="nl-BE" dirty="0"/>
              <a:t> go </a:t>
            </a:r>
            <a:r>
              <a:rPr lang="nl-BE" dirty="0" err="1"/>
              <a:t>to</a:t>
            </a:r>
            <a:r>
              <a:rPr lang="nl-BE" dirty="0"/>
              <a:t> audits </a:t>
            </a:r>
            <a:r>
              <a:rPr lang="nl-BE" dirty="0" err="1"/>
              <a:t>all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time.</a:t>
            </a:r>
          </a:p>
          <a:p>
            <a:r>
              <a:rPr lang="nl-BE" dirty="0"/>
              <a:t>2.7 </a:t>
            </a:r>
            <a:r>
              <a:rPr lang="nl-BE" dirty="0" err="1"/>
              <a:t>Concerning</a:t>
            </a:r>
            <a:r>
              <a:rPr lang="nl-BE" dirty="0"/>
              <a:t> </a:t>
            </a:r>
            <a:r>
              <a:rPr lang="nl-BE" dirty="0" err="1"/>
              <a:t>legislation</a:t>
            </a:r>
            <a:r>
              <a:rPr lang="nl-BE" dirty="0"/>
              <a:t>: we </a:t>
            </a:r>
            <a:r>
              <a:rPr lang="nl-BE" dirty="0" err="1"/>
              <a:t>should</a:t>
            </a:r>
            <a:r>
              <a:rPr lang="nl-BE" dirty="0"/>
              <a:t> keep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simple</a:t>
            </a:r>
            <a:r>
              <a:rPr lang="nl-BE" dirty="0"/>
              <a:t>, </a:t>
            </a:r>
            <a:r>
              <a:rPr lang="nl-BE" dirty="0" err="1"/>
              <a:t>otherwise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feasable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plan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accomplish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external</a:t>
            </a:r>
            <a:r>
              <a:rPr lang="nl-BE" dirty="0"/>
              <a:t> audit</a:t>
            </a:r>
          </a:p>
          <a:p>
            <a:r>
              <a:rPr lang="nl-BE" dirty="0"/>
              <a:t> </a:t>
            </a:r>
          </a:p>
          <a:p>
            <a:r>
              <a:rPr lang="nl-BE" dirty="0"/>
              <a:t> 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9310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78AB34B-2E35-DD5B-B128-24BC5C4D6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E0001AB-59BA-429D-A2A6-E1FF01636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524" y="1991685"/>
            <a:ext cx="6586952" cy="4068916"/>
          </a:xfrm>
          <a:prstGeom prst="rect">
            <a:avLst/>
          </a:prstGeom>
        </p:spPr>
      </p:pic>
      <p:sp>
        <p:nvSpPr>
          <p:cNvPr id="7" name="Titel 26">
            <a:extLst>
              <a:ext uri="{FF2B5EF4-FFF2-40B4-BE49-F238E27FC236}">
                <a16:creationId xmlns:a16="http://schemas.microsoft.com/office/drawing/2014/main" id="{EE85DE44-2F7A-4EB9-9E29-23D28B55F9AC}"/>
              </a:ext>
            </a:extLst>
          </p:cNvPr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		</a:t>
            </a:r>
            <a:r>
              <a:rPr lang="nl-NL" dirty="0" err="1"/>
              <a:t>BELdART</a:t>
            </a:r>
            <a:r>
              <a:rPr lang="nl-NL" dirty="0"/>
              <a:t> </a:t>
            </a:r>
            <a:r>
              <a:rPr lang="nl-NL" dirty="0" err="1"/>
              <a:t>dosimetry</a:t>
            </a:r>
            <a:r>
              <a:rPr lang="nl-NL" dirty="0"/>
              <a:t> audit:</a:t>
            </a:r>
            <a:br>
              <a:rPr lang="nl-NL" dirty="0"/>
            </a:br>
            <a:r>
              <a:rPr lang="nl-NL" dirty="0"/>
              <a:t>		 1 </a:t>
            </a:r>
            <a:r>
              <a:rPr lang="nl-NL" dirty="0" err="1"/>
              <a:t>example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59115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78AB34B-2E35-DD5B-B128-24BC5C4D6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2AD7A63-0614-4184-8809-2D7D00FD4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4" y="1991170"/>
            <a:ext cx="6785125" cy="42339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AB8C647-D8DD-458B-853D-B796DA5BD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764" y="2483377"/>
            <a:ext cx="5060702" cy="3249503"/>
          </a:xfrm>
          <a:prstGeom prst="rect">
            <a:avLst/>
          </a:prstGeom>
        </p:spPr>
      </p:pic>
      <p:sp>
        <p:nvSpPr>
          <p:cNvPr id="7" name="Titel 26">
            <a:extLst>
              <a:ext uri="{FF2B5EF4-FFF2-40B4-BE49-F238E27FC236}">
                <a16:creationId xmlns:a16="http://schemas.microsoft.com/office/drawing/2014/main" id="{37C6AD6D-28A0-487B-8206-60B6AF86A4C7}"/>
              </a:ext>
            </a:extLst>
          </p:cNvPr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		</a:t>
            </a:r>
            <a:r>
              <a:rPr lang="nl-NL" dirty="0" err="1"/>
              <a:t>BELdART</a:t>
            </a:r>
            <a:r>
              <a:rPr lang="nl-NL" dirty="0"/>
              <a:t> </a:t>
            </a:r>
            <a:r>
              <a:rPr lang="nl-NL" dirty="0" err="1"/>
              <a:t>dosimetry</a:t>
            </a:r>
            <a:r>
              <a:rPr lang="nl-NL" dirty="0"/>
              <a:t> audit:</a:t>
            </a:r>
            <a:br>
              <a:rPr lang="nl-NL" dirty="0"/>
            </a:br>
            <a:r>
              <a:rPr lang="nl-NL" dirty="0"/>
              <a:t>		 1 </a:t>
            </a:r>
            <a:r>
              <a:rPr lang="nl-NL" dirty="0" err="1"/>
              <a:t>example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0102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BELdART</a:t>
            </a:r>
            <a:r>
              <a:rPr lang="nl-NL" dirty="0"/>
              <a:t>  </a:t>
            </a:r>
            <a:r>
              <a:rPr lang="nl-NL" dirty="0" err="1"/>
              <a:t>dosimetry</a:t>
            </a:r>
            <a:r>
              <a:rPr lang="nl-NL" dirty="0"/>
              <a:t> audit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78AB34B-2E35-DD5B-B128-24BC5C4D6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23076D2-F777-44C6-9B35-C68C59074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049" y="1962804"/>
            <a:ext cx="3776549" cy="425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80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</a:t>
            </a:r>
            <a:r>
              <a:rPr lang="nl-NL" dirty="0" err="1"/>
              <a:t>BELdART</a:t>
            </a:r>
            <a:r>
              <a:rPr lang="nl-NL" dirty="0"/>
              <a:t> </a:t>
            </a:r>
            <a:r>
              <a:rPr lang="nl-NL" dirty="0" err="1"/>
              <a:t>dosimetry</a:t>
            </a:r>
            <a:r>
              <a:rPr lang="nl-NL" dirty="0"/>
              <a:t> audit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78AB34B-2E35-DD5B-B128-24BC5C4D6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9DD4B15-94B5-4C6D-B80A-63ED0F38E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020" y="2063692"/>
            <a:ext cx="6014826" cy="41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66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(</a:t>
            </a:r>
            <a:r>
              <a:rPr lang="nl-NL" dirty="0" err="1"/>
              <a:t>BELdART</a:t>
            </a:r>
            <a:r>
              <a:rPr lang="nl-NL" dirty="0"/>
              <a:t> ) </a:t>
            </a:r>
            <a:r>
              <a:rPr lang="nl-NL" dirty="0" err="1"/>
              <a:t>dosimetry</a:t>
            </a:r>
            <a:r>
              <a:rPr lang="nl-NL" dirty="0"/>
              <a:t> audit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78AB34B-2E35-DD5B-B128-24BC5C4D6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EFAB213-0F6A-465A-89A0-C29DA7990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513" y="1961630"/>
            <a:ext cx="6178573" cy="423141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CA19E23-D473-46C8-A4E5-48E99EF58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160" y="2912112"/>
            <a:ext cx="5887673" cy="281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15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>
            <a:extLst>
              <a:ext uri="{FF2B5EF4-FFF2-40B4-BE49-F238E27FC236}">
                <a16:creationId xmlns:a16="http://schemas.microsoft.com/office/drawing/2014/main" id="{36C3B7AF-9767-5EDE-84D6-4D6E0EDB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(</a:t>
            </a:r>
            <a:r>
              <a:rPr lang="nl-NL" dirty="0" err="1"/>
              <a:t>BELdART</a:t>
            </a:r>
            <a:r>
              <a:rPr lang="nl-NL" dirty="0"/>
              <a:t> ) </a:t>
            </a:r>
            <a:r>
              <a:rPr lang="nl-NL" dirty="0" err="1"/>
              <a:t>dosimetry</a:t>
            </a:r>
            <a:r>
              <a:rPr lang="nl-NL" dirty="0"/>
              <a:t> audit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1215B92-E0C6-2920-25A3-BAF673A59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485" y="2087259"/>
            <a:ext cx="5527015" cy="387807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35F2566-8C99-A7CE-64B8-4D25F40F2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64" y="358155"/>
            <a:ext cx="1491056" cy="14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0833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782_TF11437505" id="{1C87C4E4-1D74-4099-84EA-C32A3FA14CEA}" vid="{988533EC-C64D-445B-916D-0A8C118FBF42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3CD65D-61A5-43C9-A837-6EC73C7DA8AB}">
  <ds:schemaRefs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{160456D5-69BC-46A4-8E03-9F54E927F6E0}tf11437505_win32</Template>
  <TotalTime>3863</TotalTime>
  <Words>1986</Words>
  <Application>Microsoft Office PowerPoint</Application>
  <PresentationFormat>Breedbeeld</PresentationFormat>
  <Paragraphs>321</Paragraphs>
  <Slides>38</Slides>
  <Notes>25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7" baseType="lpstr">
      <vt:lpstr>Arial</vt:lpstr>
      <vt:lpstr>Arial Bold</vt:lpstr>
      <vt:lpstr>Calibri</vt:lpstr>
      <vt:lpstr>Cambria Math</vt:lpstr>
      <vt:lpstr>Dancing Script</vt:lpstr>
      <vt:lpstr>Georgia Pro Cond Light</vt:lpstr>
      <vt:lpstr>Lucida Handwriting</vt:lpstr>
      <vt:lpstr>Speak Pro</vt:lpstr>
      <vt:lpstr>RetrospectVTI</vt:lpstr>
      <vt:lpstr>RT-24</vt:lpstr>
      <vt:lpstr>  BELdART + external dosimetry audit  audit</vt:lpstr>
      <vt:lpstr>  BELdART dosimetry audit:    1 example</vt:lpstr>
      <vt:lpstr>PowerPoint-presentatie</vt:lpstr>
      <vt:lpstr>PowerPoint-presentatie</vt:lpstr>
      <vt:lpstr>  BELdART  dosimetry audit</vt:lpstr>
      <vt:lpstr>  BELdART dosimetry audit</vt:lpstr>
      <vt:lpstr>  (BELdART ) dosimetry audit</vt:lpstr>
      <vt:lpstr>  (BELdART ) dosimetry audit</vt:lpstr>
      <vt:lpstr>Dosimetry with alanine</vt:lpstr>
      <vt:lpstr>PowerPoint-presentatie</vt:lpstr>
      <vt:lpstr>Results IAEA blind irradiations</vt:lpstr>
      <vt:lpstr>Results IAEA blind irradiation tests</vt:lpstr>
      <vt:lpstr>Uncertainties obtained from PTB</vt:lpstr>
      <vt:lpstr>BELdART-1 =&gt; other BELdARTs</vt:lpstr>
      <vt:lpstr>Basic audit: standard linacs  </vt:lpstr>
      <vt:lpstr>Electron beams</vt:lpstr>
      <vt:lpstr>Film dosimetry: EBT3 &amp; EBT-XD</vt:lpstr>
      <vt:lpstr>E2E tests: IMRT/VMAT</vt:lpstr>
      <vt:lpstr> </vt:lpstr>
      <vt:lpstr>Beldart-SBRT </vt:lpstr>
      <vt:lpstr>Some statistics since 2016 … </vt:lpstr>
      <vt:lpstr>Basic tests</vt:lpstr>
      <vt:lpstr>End2end: VMAT</vt:lpstr>
      <vt:lpstr>End2end: SRS</vt:lpstr>
      <vt:lpstr>End2end: SBRT</vt:lpstr>
      <vt:lpstr>Future work</vt:lpstr>
      <vt:lpstr>Future work</vt:lpstr>
      <vt:lpstr>  BELdART</vt:lpstr>
      <vt:lpstr>  Legislation</vt:lpstr>
      <vt:lpstr>  Legislation</vt:lpstr>
      <vt:lpstr>  Legislation</vt:lpstr>
      <vt:lpstr>  Legislation</vt:lpstr>
      <vt:lpstr>  Legislation</vt:lpstr>
      <vt:lpstr>  Legislation</vt:lpstr>
      <vt:lpstr>  Legislation</vt:lpstr>
      <vt:lpstr>  Legislation</vt:lpstr>
      <vt:lpstr>  Legislation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RT-24</dc:title>
  <dc:creator>Bert Bakelandt</dc:creator>
  <cp:lastModifiedBy>Bert Bakelandt</cp:lastModifiedBy>
  <cp:revision>39</cp:revision>
  <dcterms:created xsi:type="dcterms:W3CDTF">2022-10-08T08:21:34Z</dcterms:created>
  <dcterms:modified xsi:type="dcterms:W3CDTF">2023-06-01T14:32:05Z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